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451" r:id="rId4"/>
    <p:sldId id="395" r:id="rId5"/>
    <p:sldId id="396" r:id="rId6"/>
    <p:sldId id="397" r:id="rId7"/>
    <p:sldId id="359" r:id="rId8"/>
    <p:sldId id="436" r:id="rId9"/>
    <p:sldId id="358" r:id="rId10"/>
    <p:sldId id="393" r:id="rId11"/>
    <p:sldId id="411" r:id="rId12"/>
    <p:sldId id="445" r:id="rId13"/>
    <p:sldId id="447" r:id="rId14"/>
    <p:sldId id="431" r:id="rId15"/>
    <p:sldId id="398" r:id="rId16"/>
    <p:sldId id="446" r:id="rId17"/>
    <p:sldId id="460" r:id="rId18"/>
    <p:sldId id="417" r:id="rId19"/>
    <p:sldId id="399" r:id="rId20"/>
    <p:sldId id="404" r:id="rId21"/>
    <p:sldId id="403" r:id="rId22"/>
    <p:sldId id="412" r:id="rId23"/>
    <p:sldId id="392" r:id="rId24"/>
    <p:sldId id="400" r:id="rId25"/>
    <p:sldId id="402" r:id="rId26"/>
    <p:sldId id="401" r:id="rId27"/>
    <p:sldId id="432" r:id="rId28"/>
    <p:sldId id="405" r:id="rId29"/>
    <p:sldId id="357" r:id="rId30"/>
    <p:sldId id="406" r:id="rId31"/>
    <p:sldId id="418" r:id="rId32"/>
    <p:sldId id="461" r:id="rId33"/>
    <p:sldId id="415" r:id="rId34"/>
    <p:sldId id="416" r:id="rId35"/>
    <p:sldId id="413" r:id="rId36"/>
    <p:sldId id="410" r:id="rId37"/>
    <p:sldId id="407" r:id="rId38"/>
    <p:sldId id="408" r:id="rId39"/>
    <p:sldId id="449" r:id="rId40"/>
    <p:sldId id="450" r:id="rId41"/>
    <p:sldId id="433" r:id="rId42"/>
    <p:sldId id="409" r:id="rId43"/>
    <p:sldId id="414" r:id="rId44"/>
    <p:sldId id="419" r:id="rId45"/>
    <p:sldId id="360" r:id="rId46"/>
    <p:sldId id="453" r:id="rId47"/>
    <p:sldId id="454" r:id="rId48"/>
    <p:sldId id="455" r:id="rId49"/>
    <p:sldId id="456" r:id="rId50"/>
    <p:sldId id="361" r:id="rId51"/>
    <p:sldId id="434" r:id="rId52"/>
    <p:sldId id="420" r:id="rId53"/>
    <p:sldId id="422" r:id="rId54"/>
    <p:sldId id="421" r:id="rId55"/>
    <p:sldId id="423" r:id="rId56"/>
    <p:sldId id="424" r:id="rId57"/>
    <p:sldId id="425" r:id="rId58"/>
    <p:sldId id="362" r:id="rId59"/>
    <p:sldId id="426" r:id="rId60"/>
    <p:sldId id="452" r:id="rId61"/>
    <p:sldId id="363" r:id="rId62"/>
    <p:sldId id="364" r:id="rId63"/>
    <p:sldId id="365" r:id="rId64"/>
    <p:sldId id="366" r:id="rId65"/>
    <p:sldId id="368" r:id="rId66"/>
    <p:sldId id="367" r:id="rId67"/>
    <p:sldId id="435" r:id="rId68"/>
    <p:sldId id="430" r:id="rId69"/>
    <p:sldId id="369" r:id="rId70"/>
    <p:sldId id="370" r:id="rId71"/>
    <p:sldId id="428" r:id="rId72"/>
    <p:sldId id="427" r:id="rId73"/>
    <p:sldId id="457" r:id="rId74"/>
    <p:sldId id="372" r:id="rId75"/>
    <p:sldId id="429" r:id="rId76"/>
    <p:sldId id="371" r:id="rId77"/>
    <p:sldId id="437" r:id="rId78"/>
    <p:sldId id="374" r:id="rId79"/>
    <p:sldId id="373" r:id="rId80"/>
    <p:sldId id="458" r:id="rId81"/>
    <p:sldId id="375" r:id="rId82"/>
    <p:sldId id="376" r:id="rId83"/>
    <p:sldId id="438" r:id="rId84"/>
    <p:sldId id="439" r:id="rId85"/>
    <p:sldId id="440" r:id="rId86"/>
    <p:sldId id="441" r:id="rId87"/>
    <p:sldId id="442" r:id="rId88"/>
    <p:sldId id="459" r:id="rId89"/>
    <p:sldId id="444" r:id="rId90"/>
    <p:sldId id="443" r:id="rId9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8.png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405288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 Dynamic </a:t>
            </a:r>
            <a:r>
              <a:rPr lang="fr-FR" dirty="0" err="1"/>
              <a:t>Features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}}, *</a:t>
            </a:r>
            <a:r>
              <a:rPr lang="fr-FR" dirty="0" err="1"/>
              <a:t>ngFor</a:t>
            </a:r>
            <a:r>
              <a:rPr lang="fr-FR" dirty="0"/>
              <a:t>, *</a:t>
            </a:r>
            <a:r>
              <a:rPr lang="fr-FR" dirty="0" err="1"/>
              <a:t>ngIf</a:t>
            </a:r>
            <a:br>
              <a:rPr lang="fr-FR" dirty="0"/>
            </a:br>
            <a:r>
              <a:rPr lang="fr-FR" dirty="0"/>
              <a:t>@Component … @Input @Output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upgraded</a:t>
            </a:r>
            <a:r>
              <a:rPr lang="fr-FR" dirty="0"/>
              <a:t> to </a:t>
            </a:r>
            <a:r>
              <a:rPr lang="fr-FR" dirty="0" err="1"/>
              <a:t>Angular</a:t>
            </a:r>
            <a:r>
              <a:rPr lang="fr-FR" dirty="0"/>
              <a:t> 17)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762500"/>
            <a:ext cx="11406752" cy="2095500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angular-demos-2-ngFor-ngIf-component.pdf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34CB-A1AF-D18C-FE3C-71D361F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82959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r>
              <a:rPr lang="fr-FR" dirty="0"/>
              <a:t>: </a:t>
            </a:r>
            <a:r>
              <a:rPr lang="fr-FR" dirty="0" err="1"/>
              <a:t>Applying</a:t>
            </a:r>
            <a:r>
              <a:rPr lang="fr-FR" dirty="0"/>
              <a:t> MVC Design Pattern : </a:t>
            </a:r>
            <a:br>
              <a:rPr lang="fr-FR" dirty="0"/>
            </a:br>
            <a:r>
              <a:rPr lang="fr-FR" dirty="0" err="1"/>
              <a:t>splitting</a:t>
            </a:r>
            <a:r>
              <a:rPr lang="fr-FR" dirty="0"/>
              <a:t> Model (</a:t>
            </a:r>
            <a:r>
              <a:rPr lang="fr-FR" dirty="0" err="1"/>
              <a:t>json</a:t>
            </a:r>
            <a:r>
              <a:rPr lang="fr-FR" dirty="0"/>
              <a:t> / javascript) – </a:t>
            </a:r>
            <a:r>
              <a:rPr lang="fr-FR" dirty="0" err="1"/>
              <a:t>View</a:t>
            </a:r>
            <a:r>
              <a:rPr lang="fr-FR" dirty="0"/>
              <a:t> (Html)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802DD-8D4F-9FFB-C5E5-273BC201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4" y="2024063"/>
            <a:ext cx="10975031" cy="4725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D46D9B-2373-3D10-6583-91043D41244E}"/>
              </a:ext>
            </a:extLst>
          </p:cNvPr>
          <p:cNvSpPr/>
          <p:nvPr/>
        </p:nvSpPr>
        <p:spPr>
          <a:xfrm flipV="1">
            <a:off x="1210101" y="5536441"/>
            <a:ext cx="4167116" cy="114641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4A185-5751-9585-6885-FD91870EA581}"/>
              </a:ext>
            </a:extLst>
          </p:cNvPr>
          <p:cNvSpPr/>
          <p:nvPr/>
        </p:nvSpPr>
        <p:spPr>
          <a:xfrm flipV="1">
            <a:off x="8213677" y="3355073"/>
            <a:ext cx="2272353" cy="26158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39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CEB0-8614-B898-B33C-30299E44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5254F-182F-0CBE-40A4-9088D2BF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8" y="1000916"/>
            <a:ext cx="10881011" cy="3628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D5B2A-B0D6-0321-8F6F-8E63717E498C}"/>
              </a:ext>
            </a:extLst>
          </p:cNvPr>
          <p:cNvSpPr txBox="1"/>
          <p:nvPr/>
        </p:nvSpPr>
        <p:spPr>
          <a:xfrm>
            <a:off x="938213" y="5167312"/>
            <a:ext cx="454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variable </a:t>
            </a:r>
            <a:r>
              <a:rPr lang="fr-FR" sz="2400" dirty="0" err="1"/>
              <a:t>aliases</a:t>
            </a:r>
            <a:r>
              <a:rPr lang="fr-FR" sz="2400" dirty="0"/>
              <a:t>:</a:t>
            </a:r>
          </a:p>
          <a:p>
            <a:r>
              <a:rPr lang="fr-FR" sz="2400" dirty="0"/>
              <a:t>Index, count, first / last, </a:t>
            </a:r>
            <a:r>
              <a:rPr lang="fr-FR" sz="2400" dirty="0" err="1"/>
              <a:t>even</a:t>
            </a:r>
            <a:r>
              <a:rPr lang="fr-FR" sz="2400" dirty="0"/>
              <a:t> / </a:t>
            </a:r>
            <a:r>
              <a:rPr lang="fr-FR" sz="2400" dirty="0" err="1"/>
              <a:t>odd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978F0-9450-0B7B-73A1-3FD7A23C0351}"/>
              </a:ext>
            </a:extLst>
          </p:cNvPr>
          <p:cNvSpPr txBox="1"/>
          <p:nvPr/>
        </p:nvSpPr>
        <p:spPr>
          <a:xfrm>
            <a:off x="6672263" y="5121145"/>
            <a:ext cx="501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trackBy</a:t>
            </a:r>
            <a:r>
              <a:rPr lang="fr-FR" sz="2400" dirty="0"/>
              <a:t>:</a:t>
            </a:r>
          </a:p>
          <a:p>
            <a:r>
              <a:rPr lang="fr-FR" sz="2400" dirty="0"/>
              <a:t>For </a:t>
            </a:r>
            <a:r>
              <a:rPr lang="fr-FR" sz="2400" dirty="0" err="1"/>
              <a:t>incremental</a:t>
            </a:r>
            <a:r>
              <a:rPr lang="fr-FR" sz="2400" dirty="0"/>
              <a:t> </a:t>
            </a:r>
            <a:r>
              <a:rPr lang="fr-FR" sz="2400" dirty="0" err="1"/>
              <a:t>optims</a:t>
            </a:r>
            <a:r>
              <a:rPr lang="fr-FR" sz="2400" dirty="0"/>
              <a:t>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172480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B183-1920-598D-28E0-83607696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@for(item of </a:t>
            </a:r>
            <a:r>
              <a:rPr lang="fr-FR" dirty="0" err="1"/>
              <a:t>list</a:t>
            </a:r>
            <a:r>
              <a:rPr lang="fr-FR" dirty="0"/>
              <a:t>; </a:t>
            </a:r>
            <a:r>
              <a:rPr lang="fr-FR" dirty="0" err="1"/>
              <a:t>track</a:t>
            </a:r>
            <a:r>
              <a:rPr lang="fr-FR" dirty="0"/>
              <a:t> item.id) { ...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A7C23-A245-B89B-C88D-449AD97E6889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B71C7-0C56-0CC8-D8DC-8FEE3427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61" y="1542885"/>
            <a:ext cx="6955646" cy="4317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1FB2CE-4EBC-2A1F-8133-6E0805A7DC78}"/>
              </a:ext>
            </a:extLst>
          </p:cNvPr>
          <p:cNvSpPr/>
          <p:nvPr/>
        </p:nvSpPr>
        <p:spPr>
          <a:xfrm flipV="1">
            <a:off x="4066382" y="2929227"/>
            <a:ext cx="5223194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D6177-2368-B843-F89F-B58E7BE15FF8}"/>
              </a:ext>
            </a:extLst>
          </p:cNvPr>
          <p:cNvSpPr/>
          <p:nvPr/>
        </p:nvSpPr>
        <p:spPr>
          <a:xfrm flipV="1">
            <a:off x="4107977" y="5244797"/>
            <a:ext cx="250208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34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71FC39-A91E-AA02-8CF3-AB6F4AF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1" y="1809609"/>
            <a:ext cx="6417507" cy="3876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61745-1777-6AFD-6264-81E1D6FD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imports: [ </a:t>
            </a:r>
            <a:r>
              <a:rPr lang="fr-FR" dirty="0" err="1"/>
              <a:t>NgForOf</a:t>
            </a:r>
            <a:r>
              <a:rPr lang="fr-FR" dirty="0"/>
              <a:t> 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479F-5641-87BB-DF54-4580225F3FF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57B8F6-E729-914F-402A-24DB6D6ED8F2}"/>
              </a:ext>
            </a:extLst>
          </p:cNvPr>
          <p:cNvSpPr/>
          <p:nvPr/>
        </p:nvSpPr>
        <p:spPr>
          <a:xfrm flipV="1">
            <a:off x="4326341" y="2656272"/>
            <a:ext cx="4703928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EAA26E-8522-52B1-A636-5249C2E2A10D}"/>
              </a:ext>
            </a:extLst>
          </p:cNvPr>
          <p:cNvSpPr/>
          <p:nvPr/>
        </p:nvSpPr>
        <p:spPr>
          <a:xfrm flipV="1">
            <a:off x="4494663" y="4514642"/>
            <a:ext cx="2429301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16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815D5-6524-C3E8-C79F-D91E5E5B3BD8}"/>
              </a:ext>
            </a:extLst>
          </p:cNvPr>
          <p:cNvSpPr txBox="1"/>
          <p:nvPr/>
        </p:nvSpPr>
        <p:spPr>
          <a:xfrm>
            <a:off x="4119563" y="1866900"/>
            <a:ext cx="61326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C642A3-0EE2-D8DF-DD6F-E4D43009637D}"/>
              </a:ext>
            </a:extLst>
          </p:cNvPr>
          <p:cNvSpPr/>
          <p:nvPr/>
        </p:nvSpPr>
        <p:spPr>
          <a:xfrm>
            <a:off x="2892578" y="3005137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10AE0-9505-AC6B-C8C6-B79B91F62472}"/>
              </a:ext>
            </a:extLst>
          </p:cNvPr>
          <p:cNvSpPr/>
          <p:nvPr/>
        </p:nvSpPr>
        <p:spPr>
          <a:xfrm>
            <a:off x="3684896" y="1619535"/>
            <a:ext cx="5186149" cy="13141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AD90B-6FC9-3C7F-00FD-1E43D032E110}"/>
              </a:ext>
            </a:extLst>
          </p:cNvPr>
          <p:cNvSpPr/>
          <p:nvPr/>
        </p:nvSpPr>
        <p:spPr>
          <a:xfrm>
            <a:off x="4032559" y="3367088"/>
            <a:ext cx="6768791" cy="32444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422"/>
            <a:ext cx="10515600" cy="9572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33E90-1339-56D2-FA32-A9378324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29" y="1868432"/>
            <a:ext cx="4004428" cy="175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D7537-D768-F672-C130-42E8E44F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65" y="2456396"/>
            <a:ext cx="3767264" cy="53818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224FC1-2239-D7DC-3559-D14B7B073E9F}"/>
              </a:ext>
            </a:extLst>
          </p:cNvPr>
          <p:cNvSpPr/>
          <p:nvPr/>
        </p:nvSpPr>
        <p:spPr>
          <a:xfrm rot="19459341">
            <a:off x="5566132" y="3726763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3208C-3376-EC27-9A47-26A347D62479}"/>
              </a:ext>
            </a:extLst>
          </p:cNvPr>
          <p:cNvSpPr/>
          <p:nvPr/>
        </p:nvSpPr>
        <p:spPr>
          <a:xfrm rot="2279590">
            <a:off x="6400830" y="3726812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9B811-3AB5-66C5-0AEB-637BD0FD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46" y="4640602"/>
            <a:ext cx="2941575" cy="6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8E0-DDA1-11AF-CE08-642B7171ADC3}"/>
              </a:ext>
            </a:extLst>
          </p:cNvPr>
          <p:cNvSpPr/>
          <p:nvPr/>
        </p:nvSpPr>
        <p:spPr>
          <a:xfrm flipV="1">
            <a:off x="2461145" y="2545222"/>
            <a:ext cx="2861481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3B906B-79A7-91B0-20CA-458E2E469628}"/>
              </a:ext>
            </a:extLst>
          </p:cNvPr>
          <p:cNvSpPr/>
          <p:nvPr/>
        </p:nvSpPr>
        <p:spPr>
          <a:xfrm flipV="1">
            <a:off x="7184896" y="2545222"/>
            <a:ext cx="1990949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49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B0BF-A7EF-98E6-EFEE-6D6311A0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@if( )  {  } @else {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3C045-D7CC-B9CE-4234-31866920C759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5840D-781B-6DB6-E11E-C9394A10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18" y="1980370"/>
            <a:ext cx="7884590" cy="3660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561BE9-720D-BE0B-0465-1D823D1B7932}"/>
              </a:ext>
            </a:extLst>
          </p:cNvPr>
          <p:cNvSpPr/>
          <p:nvPr/>
        </p:nvSpPr>
        <p:spPr>
          <a:xfrm flipV="1">
            <a:off x="4003342" y="3274079"/>
            <a:ext cx="2183643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5154-410C-87F3-6133-F98CCAD1EFF6}"/>
              </a:ext>
            </a:extLst>
          </p:cNvPr>
          <p:cNvSpPr/>
          <p:nvPr/>
        </p:nvSpPr>
        <p:spPr>
          <a:xfrm flipV="1">
            <a:off x="4003341" y="3967840"/>
            <a:ext cx="1278343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3DF821-88CF-529E-8707-7B8792CB7E67}"/>
              </a:ext>
            </a:extLst>
          </p:cNvPr>
          <p:cNvSpPr/>
          <p:nvPr/>
        </p:nvSpPr>
        <p:spPr>
          <a:xfrm flipV="1">
            <a:off x="4003341" y="4649535"/>
            <a:ext cx="286606" cy="30984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061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6E93-D229-29B6-D257-2FFC85C5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@switch  @case @default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F3668-A56D-FF18-1792-E05C5E7ED765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04F8D-A5E7-61C5-DD51-E41B7CD0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94" y="1574055"/>
            <a:ext cx="3269461" cy="4553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670DF-D2DE-6A6F-8894-38EB765755D4}"/>
              </a:ext>
            </a:extLst>
          </p:cNvPr>
          <p:cNvSpPr/>
          <p:nvPr/>
        </p:nvSpPr>
        <p:spPr>
          <a:xfrm flipV="1">
            <a:off x="4562899" y="1642755"/>
            <a:ext cx="1883393" cy="27623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E5385-845C-FC46-4422-1ED1F470C8F0}"/>
              </a:ext>
            </a:extLst>
          </p:cNvPr>
          <p:cNvSpPr/>
          <p:nvPr/>
        </p:nvSpPr>
        <p:spPr>
          <a:xfrm flipV="1">
            <a:off x="4819935" y="1981480"/>
            <a:ext cx="1953904" cy="27623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0943B-16AA-F881-321D-AE739D358E1A}"/>
              </a:ext>
            </a:extLst>
          </p:cNvPr>
          <p:cNvSpPr/>
          <p:nvPr/>
        </p:nvSpPr>
        <p:spPr>
          <a:xfrm flipV="1">
            <a:off x="4819935" y="2621298"/>
            <a:ext cx="211540" cy="27623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FBF8D-57D2-FC7F-FFC6-CDD09548C753}"/>
              </a:ext>
            </a:extLst>
          </p:cNvPr>
          <p:cNvSpPr/>
          <p:nvPr/>
        </p:nvSpPr>
        <p:spPr>
          <a:xfrm flipV="1">
            <a:off x="4562899" y="5882089"/>
            <a:ext cx="206991" cy="27623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54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957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Result</a:t>
            </a:r>
            <a:r>
              <a:rPr lang="fr-FR" dirty="0"/>
              <a:t>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, comment </a:t>
            </a:r>
            <a:r>
              <a:rPr lang="fr-FR" dirty="0" err="1"/>
              <a:t>added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BAA37-5D9F-37DA-252B-FAD5D6BF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34" y="1726699"/>
            <a:ext cx="7341516" cy="45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EFC4-9C29-04E1-BE24-E1A58D06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68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 </a:t>
            </a:r>
            <a:r>
              <a:rPr lang="fr-FR" dirty="0" err="1"/>
              <a:t>when</a:t>
            </a:r>
            <a:r>
              <a:rPr lang="fr-FR" dirty="0"/>
              <a:t> false =&gt; NO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6A992-52A2-9413-0D58-B84DE6FE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85" y="1828801"/>
            <a:ext cx="6687129" cy="49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61662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7445-0909-5F62-245D-42611402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… ;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contentTemplate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ng-template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D94F5-3D5C-BBF2-D30B-A3F56EC1E2DB}"/>
              </a:ext>
            </a:extLst>
          </p:cNvPr>
          <p:cNvSpPr txBox="1"/>
          <p:nvPr/>
        </p:nvSpPr>
        <p:spPr>
          <a:xfrm>
            <a:off x="1933575" y="1843089"/>
            <a:ext cx="8901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1 :  use </a:t>
            </a:r>
            <a:r>
              <a:rPr lang="fr-FR" sz="2400" dirty="0" err="1"/>
              <a:t>both</a:t>
            </a:r>
            <a:r>
              <a:rPr lang="fr-FR" sz="2400" dirty="0"/>
              <a:t>   *</a:t>
            </a:r>
            <a:r>
              <a:rPr lang="fr-FR" sz="2400" dirty="0" err="1"/>
              <a:t>ngIf</a:t>
            </a:r>
            <a:r>
              <a:rPr lang="fr-FR" sz="2400" dirty="0"/>
              <a:t>=« condition »   and  *</a:t>
            </a:r>
            <a:r>
              <a:rPr lang="fr-FR" sz="2400" dirty="0" err="1"/>
              <a:t>ngIf</a:t>
            </a:r>
            <a:r>
              <a:rPr lang="fr-FR" sz="2400" dirty="0"/>
              <a:t>=« </a:t>
            </a:r>
            <a:r>
              <a:rPr lang="fr-FR" sz="3600" b="1" dirty="0"/>
              <a:t>!</a:t>
            </a:r>
            <a:r>
              <a:rPr lang="fr-FR" sz="2400" dirty="0"/>
              <a:t> condition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E813A-5AE9-D16F-D975-14DEE44C74C4}"/>
              </a:ext>
            </a:extLst>
          </p:cNvPr>
          <p:cNvSpPr txBox="1"/>
          <p:nvPr/>
        </p:nvSpPr>
        <p:spPr>
          <a:xfrm>
            <a:off x="1933575" y="2773803"/>
            <a:ext cx="384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2 :  use </a:t>
            </a:r>
            <a:r>
              <a:rPr lang="fr-FR" sz="2400" dirty="0" err="1"/>
              <a:t>ng-template</a:t>
            </a:r>
            <a:r>
              <a:rPr lang="fr-FR" sz="24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6FAC7-7B49-E873-BB40-4B9AFA77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56" y="3235468"/>
            <a:ext cx="7445894" cy="262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DE74D-A397-C547-8CEF-14CCB9F73377}"/>
              </a:ext>
            </a:extLst>
          </p:cNvPr>
          <p:cNvSpPr txBox="1"/>
          <p:nvPr/>
        </p:nvSpPr>
        <p:spPr>
          <a:xfrm>
            <a:off x="1933575" y="5991998"/>
            <a:ext cx="35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3 :  use *</a:t>
            </a:r>
            <a:r>
              <a:rPr lang="fr-FR" sz="2400" dirty="0" err="1"/>
              <a:t>ngSwitch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5DD3A-023B-597D-3909-06335207DAC3}"/>
              </a:ext>
            </a:extLst>
          </p:cNvPr>
          <p:cNvSpPr/>
          <p:nvPr/>
        </p:nvSpPr>
        <p:spPr>
          <a:xfrm rot="17636407">
            <a:off x="-1352140" y="1916456"/>
            <a:ext cx="5136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Deprecated (&lt;17)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74CC4-E09D-6DE4-FE16-65F90A59CC29}"/>
              </a:ext>
            </a:extLst>
          </p:cNvPr>
          <p:cNvSpPr/>
          <p:nvPr/>
        </p:nvSpPr>
        <p:spPr>
          <a:xfrm flipV="1">
            <a:off x="7522829" y="3345515"/>
            <a:ext cx="2554621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56856-4F94-C552-501A-FDAF77D00F59}"/>
              </a:ext>
            </a:extLst>
          </p:cNvPr>
          <p:cNvSpPr/>
          <p:nvPr/>
        </p:nvSpPr>
        <p:spPr>
          <a:xfrm flipV="1">
            <a:off x="5355891" y="4585364"/>
            <a:ext cx="2683209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82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78797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avoid</a:t>
            </a:r>
            <a:r>
              <a:rPr lang="fr-FR" dirty="0"/>
              <a:t> extra &lt;div&gt; on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elements</a:t>
            </a:r>
            <a:r>
              <a:rPr lang="fr-FR" dirty="0"/>
              <a:t> content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7297D3-BBED-ED43-782A-F3A85415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8" y="2308190"/>
            <a:ext cx="3486430" cy="1794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4BB43-ABA9-06C2-0CE0-E535D9F5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59" y="4908481"/>
            <a:ext cx="3481890" cy="13478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692981-7D6B-5B65-46EF-4DEC18CD695E}"/>
              </a:ext>
            </a:extLst>
          </p:cNvPr>
          <p:cNvSpPr/>
          <p:nvPr/>
        </p:nvSpPr>
        <p:spPr>
          <a:xfrm>
            <a:off x="5219701" y="2814050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95FB7C-D1F9-F064-F593-B8D97B1464C1}"/>
              </a:ext>
            </a:extLst>
          </p:cNvPr>
          <p:cNvSpPr/>
          <p:nvPr/>
        </p:nvSpPr>
        <p:spPr>
          <a:xfrm>
            <a:off x="5272088" y="5333289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6198A-DA1E-B998-C2A7-9AC5F1BC1EBA}"/>
              </a:ext>
            </a:extLst>
          </p:cNvPr>
          <p:cNvSpPr txBox="1"/>
          <p:nvPr/>
        </p:nvSpPr>
        <p:spPr>
          <a:xfrm>
            <a:off x="2208834" y="5359244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???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0C470-67A2-2E7A-5A74-CDD88A4BC99E}"/>
              </a:ext>
            </a:extLst>
          </p:cNvPr>
          <p:cNvSpPr txBox="1"/>
          <p:nvPr/>
        </p:nvSpPr>
        <p:spPr>
          <a:xfrm>
            <a:off x="4337672" y="4711909"/>
            <a:ext cx="29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INSTEAD… </a:t>
            </a:r>
            <a:r>
              <a:rPr lang="fr-FR" b="1" dirty="0" err="1"/>
              <a:t>Expected</a:t>
            </a:r>
            <a:r>
              <a:rPr lang="fr-FR" dirty="0"/>
              <a:t> content: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E2793-5623-6764-A663-0D104BB67EAF}"/>
              </a:ext>
            </a:extLst>
          </p:cNvPr>
          <p:cNvSpPr txBox="1"/>
          <p:nvPr/>
        </p:nvSpPr>
        <p:spPr>
          <a:xfrm>
            <a:off x="4704571" y="2205886"/>
            <a:ext cx="16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Actual</a:t>
            </a:r>
            <a:r>
              <a:rPr lang="fr-FR" dirty="0"/>
              <a:t> content: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CE63AE-755F-0C39-790A-4A11760B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459" y="2092565"/>
            <a:ext cx="3393703" cy="1838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5323DE-A170-356A-3E6C-B1D4E71F577F}"/>
              </a:ext>
            </a:extLst>
          </p:cNvPr>
          <p:cNvSpPr txBox="1"/>
          <p:nvPr/>
        </p:nvSpPr>
        <p:spPr>
          <a:xfrm>
            <a:off x="8743950" y="3552319"/>
            <a:ext cx="3357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Possible </a:t>
            </a:r>
            <a:r>
              <a:rPr lang="fr-FR" sz="2800" dirty="0" err="1"/>
              <a:t>problems</a:t>
            </a:r>
            <a:r>
              <a:rPr lang="fr-FR" sz="2800" dirty="0"/>
              <a:t>: </a:t>
            </a:r>
          </a:p>
          <a:p>
            <a:r>
              <a:rPr lang="fr-FR" sz="2800" dirty="0"/>
              <a:t>CSS,  </a:t>
            </a:r>
            <a:r>
              <a:rPr lang="fr-FR" sz="2800" dirty="0" err="1"/>
              <a:t>divs</a:t>
            </a:r>
            <a:r>
              <a:rPr lang="fr-FR" sz="2800" dirty="0"/>
              <a:t> </a:t>
            </a:r>
            <a:r>
              <a:rPr lang="fr-FR" sz="2800" dirty="0" err="1"/>
              <a:t>overhead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1EB97-A6E9-16FA-7F13-A180BBD5AEF3}"/>
              </a:ext>
            </a:extLst>
          </p:cNvPr>
          <p:cNvSpPr/>
          <p:nvPr/>
        </p:nvSpPr>
        <p:spPr>
          <a:xfrm rot="17636407">
            <a:off x="-1352140" y="1916456"/>
            <a:ext cx="5136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Deprecated (&lt;17)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9CE259-0730-F8B1-D1B3-9E6894C69153}"/>
              </a:ext>
            </a:extLst>
          </p:cNvPr>
          <p:cNvSpPr/>
          <p:nvPr/>
        </p:nvSpPr>
        <p:spPr>
          <a:xfrm flipV="1">
            <a:off x="7899468" y="2336707"/>
            <a:ext cx="844482" cy="367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745C6-2C5C-A57E-3D24-AA63FD263A99}"/>
              </a:ext>
            </a:extLst>
          </p:cNvPr>
          <p:cNvSpPr/>
          <p:nvPr/>
        </p:nvSpPr>
        <p:spPr>
          <a:xfrm flipV="1">
            <a:off x="7899468" y="3251528"/>
            <a:ext cx="844482" cy="367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0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&lt;</a:t>
            </a:r>
            <a:r>
              <a:rPr lang="fr-FR" dirty="0" err="1"/>
              <a:t>ng</a:t>
            </a:r>
            <a:r>
              <a:rPr lang="fr-FR" dirty="0"/>
              <a:t>-container *</a:t>
            </a:r>
            <a:r>
              <a:rPr lang="fr-FR" dirty="0" err="1"/>
              <a:t>ngIf</a:t>
            </a:r>
            <a:r>
              <a:rPr lang="fr-FR" dirty="0"/>
              <a:t>=..&gt;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64EF0-F237-740D-B953-23EF4E63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00" y="2700601"/>
            <a:ext cx="5105524" cy="1966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8832F-EB8E-25D2-D9B4-A930B5DB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89" y="2700601"/>
            <a:ext cx="5287982" cy="17469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6823292-E40B-245B-FBA8-999B1D63CE24}"/>
              </a:ext>
            </a:extLst>
          </p:cNvPr>
          <p:cNvSpPr/>
          <p:nvPr/>
        </p:nvSpPr>
        <p:spPr>
          <a:xfrm>
            <a:off x="6098061" y="3442647"/>
            <a:ext cx="523875" cy="333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7DA5A0-D4A2-077F-1CFA-3B5F3438D61F}"/>
              </a:ext>
            </a:extLst>
          </p:cNvPr>
          <p:cNvSpPr/>
          <p:nvPr/>
        </p:nvSpPr>
        <p:spPr>
          <a:xfrm rot="17636407">
            <a:off x="-1352140" y="1916456"/>
            <a:ext cx="5136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Deprecated (&lt;17)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BDEE-5058-8AED-C2D0-D6C02EA86E0F}"/>
              </a:ext>
            </a:extLst>
          </p:cNvPr>
          <p:cNvSpPr/>
          <p:nvPr/>
        </p:nvSpPr>
        <p:spPr>
          <a:xfrm flipV="1">
            <a:off x="1675074" y="3107389"/>
            <a:ext cx="4482839" cy="37399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C8ECA-EBC5-75A1-46DB-48C071FD56AB}"/>
              </a:ext>
            </a:extLst>
          </p:cNvPr>
          <p:cNvSpPr/>
          <p:nvPr/>
        </p:nvSpPr>
        <p:spPr>
          <a:xfrm flipV="1">
            <a:off x="1675074" y="3888175"/>
            <a:ext cx="2139689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55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E3EE6-9DC4-BCD1-2F45-ADA8AE8D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93" y="1819135"/>
            <a:ext cx="7087214" cy="32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&lt;!-- bindings ..comment..--&gt; ?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48712-4369-B25F-2820-CE7B459D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6" y="4638675"/>
            <a:ext cx="5622856" cy="113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93B0-4B15-0EC6-024B-25C2A0FE13F0}"/>
              </a:ext>
            </a:extLst>
          </p:cNvPr>
          <p:cNvSpPr txBox="1"/>
          <p:nvPr/>
        </p:nvSpPr>
        <p:spPr>
          <a:xfrm>
            <a:off x="1126497" y="2061299"/>
            <a:ext cx="4720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Default conf « </a:t>
            </a:r>
            <a:r>
              <a:rPr lang="fr-FR" sz="2400" b="1" dirty="0" err="1"/>
              <a:t>development</a:t>
            </a:r>
            <a:r>
              <a:rPr lang="fr-FR" sz="2400" b="1" dirty="0"/>
              <a:t> 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implicit</a:t>
            </a:r>
            <a:r>
              <a:rPr lang="fr-FR" sz="2400" dirty="0"/>
              <a:t>: </a:t>
            </a:r>
            <a:r>
              <a:rPr lang="fr-FR" sz="2400" dirty="0" err="1"/>
              <a:t>ng</a:t>
            </a:r>
            <a:r>
              <a:rPr lang="fr-FR" sz="2400" dirty="0"/>
              <a:t> serve –c </a:t>
            </a:r>
            <a:r>
              <a:rPr lang="fr-FR" sz="2400" dirty="0" err="1"/>
              <a:t>development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/>
              <a:t>=&gt; Has Chrome </a:t>
            </a:r>
            <a:r>
              <a:rPr lang="fr-FR" sz="2400" dirty="0" err="1"/>
              <a:t>debugging</a:t>
            </a:r>
            <a:r>
              <a:rPr lang="fr-FR" sz="2400" dirty="0"/>
              <a:t> comment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40D6C-9B23-BA15-908B-C12C7C3626FB}"/>
              </a:ext>
            </a:extLst>
          </p:cNvPr>
          <p:cNvSpPr txBox="1"/>
          <p:nvPr/>
        </p:nvSpPr>
        <p:spPr>
          <a:xfrm>
            <a:off x="7359837" y="2004150"/>
            <a:ext cx="47015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conf « production 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 -</a:t>
            </a:r>
            <a:r>
              <a:rPr lang="fr-FR" sz="2400" b="1" dirty="0"/>
              <a:t>c production</a:t>
            </a:r>
            <a:endParaRPr lang="fr-FR" sz="2400" dirty="0"/>
          </a:p>
          <a:p>
            <a:endParaRPr lang="fr-FR" sz="2400" b="1" dirty="0"/>
          </a:p>
          <a:p>
            <a:r>
              <a:rPr lang="fr-FR" sz="2400" dirty="0"/>
              <a:t>=&gt;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placeholder</a:t>
            </a:r>
            <a:r>
              <a:rPr lang="fr-FR" sz="2400" dirty="0"/>
              <a:t> comment</a:t>
            </a:r>
            <a:br>
              <a:rPr lang="fr-FR" sz="2400" dirty="0"/>
            </a:br>
            <a:r>
              <a:rPr lang="fr-FR" sz="2400" dirty="0"/>
              <a:t>but NO </a:t>
            </a:r>
            <a:r>
              <a:rPr lang="fr-FR" sz="2400" dirty="0" err="1"/>
              <a:t>debugging</a:t>
            </a:r>
            <a:r>
              <a:rPr lang="fr-FR" sz="2400" dirty="0"/>
              <a:t> info in </a:t>
            </a:r>
            <a:r>
              <a:rPr lang="fr-FR" sz="2400" dirty="0" err="1"/>
              <a:t>it</a:t>
            </a: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BBA91-C64B-A95F-07CD-3B0CE07A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37" y="4695825"/>
            <a:ext cx="4079346" cy="6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7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F05A-01FC-5C5D-D0EC-80EAF068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serve --help  ;  </a:t>
            </a:r>
            <a:r>
              <a:rPr lang="fr-FR" dirty="0" err="1"/>
              <a:t>ng</a:t>
            </a:r>
            <a:r>
              <a:rPr lang="fr-FR" dirty="0"/>
              <a:t> serve -c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926EA-1402-1A52-C22B-6EE219F0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35"/>
            <a:ext cx="12192000" cy="2989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F0394-3364-1CC1-D5D3-106045F12F2F}"/>
              </a:ext>
            </a:extLst>
          </p:cNvPr>
          <p:cNvSpPr/>
          <p:nvPr/>
        </p:nvSpPr>
        <p:spPr>
          <a:xfrm flipV="1">
            <a:off x="8577262" y="4556492"/>
            <a:ext cx="3571875" cy="31078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768F6-7DBC-9269-87A6-B29630A643AF}"/>
              </a:ext>
            </a:extLst>
          </p:cNvPr>
          <p:cNvSpPr/>
          <p:nvPr/>
        </p:nvSpPr>
        <p:spPr>
          <a:xfrm flipV="1">
            <a:off x="114299" y="3827829"/>
            <a:ext cx="1905001" cy="23934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023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angular.json</a:t>
            </a:r>
            <a:r>
              <a:rPr lang="fr-FR" dirty="0"/>
              <a:t> 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884F-6427-1B9C-C24F-4019A64B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54" y="2085832"/>
            <a:ext cx="5677392" cy="32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5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3033713" y="34671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642E0-4F93-7984-82FD-BDDBB9F20EAF}"/>
              </a:ext>
            </a:extLst>
          </p:cNvPr>
          <p:cNvSpPr/>
          <p:nvPr/>
        </p:nvSpPr>
        <p:spPr>
          <a:xfrm>
            <a:off x="3684896" y="1619535"/>
            <a:ext cx="5186149" cy="1771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6D811-6234-52E3-BC35-BB06E4CB0F00}"/>
              </a:ext>
            </a:extLst>
          </p:cNvPr>
          <p:cNvSpPr/>
          <p:nvPr/>
        </p:nvSpPr>
        <p:spPr>
          <a:xfrm>
            <a:off x="4032559" y="3910013"/>
            <a:ext cx="6768791" cy="27015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7C4D-1669-8498-8303-4A80716F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9486A-BDEB-149D-E91A-997E5102BF32}"/>
              </a:ext>
            </a:extLst>
          </p:cNvPr>
          <p:cNvSpPr txBox="1"/>
          <p:nvPr/>
        </p:nvSpPr>
        <p:spPr>
          <a:xfrm>
            <a:off x="3124200" y="2214562"/>
            <a:ext cx="814485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Goal :    </a:t>
            </a:r>
            <a:r>
              <a:rPr lang="fr-FR" sz="2800" dirty="0" err="1"/>
              <a:t>Avoid</a:t>
            </a:r>
            <a:r>
              <a:rPr lang="fr-FR" sz="2800" dirty="0"/>
              <a:t> copy &amp; paste,</a:t>
            </a:r>
          </a:p>
          <a:p>
            <a:r>
              <a:rPr lang="fr-FR" sz="2800" dirty="0"/>
              <a:t>               Be able to insert re-usable html fragment</a:t>
            </a:r>
            <a:br>
              <a:rPr lang="fr-FR" sz="2800" dirty="0"/>
            </a:br>
            <a:r>
              <a:rPr lang="fr-FR" sz="2800" dirty="0"/>
              <a:t>                  aka « component »</a:t>
            </a:r>
          </a:p>
          <a:p>
            <a:endParaRPr lang="fr-FR" sz="2800" dirty="0"/>
          </a:p>
          <a:p>
            <a:r>
              <a:rPr lang="fr-FR" sz="2800" dirty="0"/>
              <a:t>« component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 « component use »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( Like « class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« new </a:t>
            </a:r>
            <a:r>
              <a:rPr lang="fr-FR" sz="2800" dirty="0" err="1">
                <a:sym typeface="Wingdings" panose="05000000000000000000" pitchFamily="2" charset="2"/>
              </a:rPr>
              <a:t>object</a:t>
            </a:r>
            <a:r>
              <a:rPr lang="fr-FR" sz="2800" dirty="0">
                <a:sym typeface="Wingdings" panose="05000000000000000000" pitchFamily="2" charset="2"/>
              </a:rPr>
              <a:t> instance » 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4476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9" y="1023582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component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3C0EE0-44A1-3412-28A4-EBA746576BFC}"/>
              </a:ext>
            </a:extLst>
          </p:cNvPr>
          <p:cNvSpPr txBox="1">
            <a:spLocks/>
          </p:cNvSpPr>
          <p:nvPr/>
        </p:nvSpPr>
        <p:spPr>
          <a:xfrm>
            <a:off x="838200" y="2340591"/>
            <a:ext cx="10515600" cy="8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(short)  $ </a:t>
            </a:r>
            <a:r>
              <a:rPr lang="fr-FR" dirty="0" err="1"/>
              <a:t>ng</a:t>
            </a:r>
            <a:r>
              <a:rPr lang="fr-FR" dirty="0"/>
              <a:t> g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BB86A-902D-BC2F-92BB-10402BC3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13" y="3657600"/>
            <a:ext cx="8451037" cy="1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32CA-CC05-E585-D465-56879B0F4EC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8402531-E406-0EF6-BEDA-D3EF6D14F27F}"/>
              </a:ext>
            </a:extLst>
          </p:cNvPr>
          <p:cNvSpPr/>
          <p:nvPr/>
        </p:nvSpPr>
        <p:spPr>
          <a:xfrm>
            <a:off x="2847975" y="2066894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8CF47-445E-C4A9-B246-E8DABB9BC0A8}"/>
              </a:ext>
            </a:extLst>
          </p:cNvPr>
          <p:cNvSpPr/>
          <p:nvPr/>
        </p:nvSpPr>
        <p:spPr>
          <a:xfrm>
            <a:off x="4032559" y="2419350"/>
            <a:ext cx="6768791" cy="41922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6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E4E-CE04-123B-5F53-F61D8543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1"/>
            <a:ext cx="10515600" cy="98227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@Component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DA7D2-0A0C-DEF2-D69D-2159571D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8" y="2057919"/>
            <a:ext cx="5156148" cy="2232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2A76A-DA16-5A93-C0DF-A515DE4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52" y="2738439"/>
            <a:ext cx="5509978" cy="3348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32358-05FD-CDDD-42FD-5214F8EA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99" y="1361426"/>
            <a:ext cx="4019033" cy="829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7497C4-E83E-6015-6979-27BF4E08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36" y="6009630"/>
            <a:ext cx="3168297" cy="528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BF2DC1-4CC1-B9D0-26A1-F285A11F49DF}"/>
              </a:ext>
            </a:extLst>
          </p:cNvPr>
          <p:cNvSpPr txBox="1"/>
          <p:nvPr/>
        </p:nvSpPr>
        <p:spPr>
          <a:xfrm>
            <a:off x="671170" y="4884129"/>
            <a:ext cx="4351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+ </a:t>
            </a:r>
            <a:r>
              <a:rPr lang="fr-FR" sz="2800" b="1" dirty="0"/>
              <a:t>2 </a:t>
            </a:r>
            <a:r>
              <a:rPr lang="fr-FR" sz="2800" b="1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in module</a:t>
            </a:r>
            <a:br>
              <a:rPr lang="fr-FR" sz="2800" dirty="0"/>
            </a:br>
            <a:r>
              <a:rPr lang="fr-FR" sz="2800" dirty="0"/>
              <a:t>   (</a:t>
            </a:r>
            <a:r>
              <a:rPr lang="fr-FR" sz="2800" dirty="0" err="1"/>
              <a:t>cf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02732-083B-F442-CE0F-13070D97B318}"/>
              </a:ext>
            </a:extLst>
          </p:cNvPr>
          <p:cNvSpPr txBox="1"/>
          <p:nvPr/>
        </p:nvSpPr>
        <p:spPr>
          <a:xfrm>
            <a:off x="838200" y="1434949"/>
            <a:ext cx="378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</a:t>
            </a:r>
            <a:r>
              <a:rPr lang="fr-FR" sz="2800" b="1" dirty="0"/>
              <a:t>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8AD9B00-9473-FAF8-156B-79AAFF0E1A1F}"/>
              </a:ext>
            </a:extLst>
          </p:cNvPr>
          <p:cNvSpPr/>
          <p:nvPr/>
        </p:nvSpPr>
        <p:spPr>
          <a:xfrm>
            <a:off x="4781933" y="3984303"/>
            <a:ext cx="890588" cy="204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E1F4BE-8852-283A-401B-8E0C42959F65}"/>
              </a:ext>
            </a:extLst>
          </p:cNvPr>
          <p:cNvSpPr/>
          <p:nvPr/>
        </p:nvSpPr>
        <p:spPr>
          <a:xfrm rot="15233939">
            <a:off x="9323496" y="3252356"/>
            <a:ext cx="1906187" cy="19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062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2A88-AE94-7C5C-9C73-60A9C8B7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3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@Component… 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in @NgModule </a:t>
            </a:r>
            <a:r>
              <a:rPr lang="fr-FR" dirty="0" err="1"/>
              <a:t>declarations</a:t>
            </a:r>
            <a:r>
              <a:rPr lang="fr-FR" dirty="0"/>
              <a:t>: […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BE37B-6EBE-68FE-B2D1-33D1C31D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68" y="4452938"/>
            <a:ext cx="6420165" cy="2085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785129-96C6-3314-788E-A3FDBBB1B3A5}"/>
              </a:ext>
            </a:extLst>
          </p:cNvPr>
          <p:cNvSpPr/>
          <p:nvPr/>
        </p:nvSpPr>
        <p:spPr>
          <a:xfrm>
            <a:off x="4818048" y="5811761"/>
            <a:ext cx="809510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56BD7F2-A48D-5DC4-2371-0E94F6753D93}"/>
              </a:ext>
            </a:extLst>
          </p:cNvPr>
          <p:cNvSpPr/>
          <p:nvPr/>
        </p:nvSpPr>
        <p:spPr>
          <a:xfrm>
            <a:off x="4898221" y="4519182"/>
            <a:ext cx="771525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DE2-DF21-8CF0-60AC-9999D3BE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86" y="2248955"/>
            <a:ext cx="4280631" cy="1853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AF11F-3CE0-197B-9F10-A8BA4BA1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886" y="5595362"/>
            <a:ext cx="3168297" cy="528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E57CE-7E57-71AF-F924-C6025AB026CC}"/>
              </a:ext>
            </a:extLst>
          </p:cNvPr>
          <p:cNvSpPr txBox="1"/>
          <p:nvPr/>
        </p:nvSpPr>
        <p:spPr>
          <a:xfrm>
            <a:off x="1207636" y="4567751"/>
            <a:ext cx="3610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+ 2 </a:t>
            </a:r>
            <a:r>
              <a:rPr lang="fr-FR" sz="2800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      in </a:t>
            </a:r>
            <a:r>
              <a:rPr lang="fr-FR" sz="2800" dirty="0" err="1"/>
              <a:t>existing</a:t>
            </a:r>
            <a:r>
              <a:rPr lang="fr-FR" sz="2800" dirty="0"/>
              <a:t> module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7261C-F23F-D65B-3678-A19D24EB190C}"/>
              </a:ext>
            </a:extLst>
          </p:cNvPr>
          <p:cNvSpPr txBox="1"/>
          <p:nvPr/>
        </p:nvSpPr>
        <p:spPr>
          <a:xfrm>
            <a:off x="1207636" y="1566544"/>
            <a:ext cx="374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3A1AA-93D2-3C56-2022-496AA2EFCD35}"/>
              </a:ext>
            </a:extLst>
          </p:cNvPr>
          <p:cNvSpPr/>
          <p:nvPr/>
        </p:nvSpPr>
        <p:spPr>
          <a:xfrm flipV="1">
            <a:off x="5923031" y="4519181"/>
            <a:ext cx="6183602" cy="29451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9D26E-5494-58C0-5A2A-E3ED7E62ABD7}"/>
              </a:ext>
            </a:extLst>
          </p:cNvPr>
          <p:cNvSpPr/>
          <p:nvPr/>
        </p:nvSpPr>
        <p:spPr>
          <a:xfrm flipV="1">
            <a:off x="6291262" y="5776422"/>
            <a:ext cx="1604963" cy="29451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54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EBCB-C277-B9ED-B1DA-262B2894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0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standalone @Component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19E48-0753-16A8-608E-35266DDD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19" y="2417292"/>
            <a:ext cx="4751482" cy="3410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7CA2E-F257-0467-1213-FBCB4BA4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" y="2057919"/>
            <a:ext cx="5156148" cy="2232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167D0-8C44-C9C3-5F7E-5DD6672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99" y="1361426"/>
            <a:ext cx="4019033" cy="82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A270A-AB5E-0F8F-A7E1-25638920570D}"/>
              </a:ext>
            </a:extLst>
          </p:cNvPr>
          <p:cNvSpPr txBox="1"/>
          <p:nvPr/>
        </p:nvSpPr>
        <p:spPr>
          <a:xfrm>
            <a:off x="838200" y="1434949"/>
            <a:ext cx="378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</a:t>
            </a:r>
            <a:r>
              <a:rPr lang="fr-FR" sz="2800" b="1" dirty="0"/>
              <a:t>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C9DD41F-F6A8-2638-2EC3-4A7C0613316D}"/>
              </a:ext>
            </a:extLst>
          </p:cNvPr>
          <p:cNvSpPr/>
          <p:nvPr/>
        </p:nvSpPr>
        <p:spPr>
          <a:xfrm>
            <a:off x="4781933" y="3984303"/>
            <a:ext cx="890588" cy="204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9C054-CB8D-7FDE-815C-B1BD4A7304F8}"/>
              </a:ext>
            </a:extLst>
          </p:cNvPr>
          <p:cNvSpPr/>
          <p:nvPr/>
        </p:nvSpPr>
        <p:spPr>
          <a:xfrm rot="16516673">
            <a:off x="-1599013" y="1749934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E8D8B-593F-7A1A-449C-289D5433180F}"/>
              </a:ext>
            </a:extLst>
          </p:cNvPr>
          <p:cNvSpPr txBox="1"/>
          <p:nvPr/>
        </p:nvSpPr>
        <p:spPr>
          <a:xfrm>
            <a:off x="1317799" y="5003134"/>
            <a:ext cx="40713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( no module !</a:t>
            </a:r>
          </a:p>
          <a:p>
            <a:r>
              <a:rPr lang="fr-FR" sz="2800" dirty="0"/>
              <a:t>  no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in config 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EF38C7-A513-320D-9F67-97E7491E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680" y="6388129"/>
            <a:ext cx="2485987" cy="3982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CC5DC4-BA93-80B5-F0B7-B6F53F40E497}"/>
              </a:ext>
            </a:extLst>
          </p:cNvPr>
          <p:cNvSpPr/>
          <p:nvPr/>
        </p:nvSpPr>
        <p:spPr>
          <a:xfrm flipV="1">
            <a:off x="6927570" y="3823497"/>
            <a:ext cx="1864005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034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C524-A707-B0E2-98EE-DDF7D1B6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9CF41-3A99-4768-0477-FC00717009B3}"/>
              </a:ext>
            </a:extLst>
          </p:cNvPr>
          <p:cNvSpPr txBox="1"/>
          <p:nvPr/>
        </p:nvSpPr>
        <p:spPr>
          <a:xfrm>
            <a:off x="1495425" y="2028741"/>
            <a:ext cx="678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</a:t>
            </a:r>
            <a:r>
              <a:rPr lang="fr-FR" sz="2400" b="1" dirty="0" err="1"/>
              <a:t>styleUrls</a:t>
            </a:r>
            <a:r>
              <a:rPr lang="fr-FR" sz="2400" b="1" dirty="0"/>
              <a:t> 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optional</a:t>
            </a:r>
            <a:r>
              <a:rPr lang="fr-FR" sz="2400" b="1" dirty="0"/>
              <a:t> </a:t>
            </a:r>
            <a:r>
              <a:rPr lang="fr-FR" sz="2400" dirty="0"/>
              <a:t>(</a:t>
            </a:r>
            <a:r>
              <a:rPr lang="fr-FR" sz="2400" dirty="0" err="1"/>
              <a:t>why</a:t>
            </a:r>
            <a:r>
              <a:rPr lang="fr-FR" sz="2400" dirty="0"/>
              <a:t> global CSS </a:t>
            </a:r>
            <a:r>
              <a:rPr lang="fr-FR" sz="2400" dirty="0" err="1"/>
              <a:t>overwrite</a:t>
            </a:r>
            <a:r>
              <a:rPr lang="fr-FR" sz="2400" dirty="0"/>
              <a:t>?)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A40BE-B4F8-1ACF-B6D7-51DAF143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16" y="2605693"/>
            <a:ext cx="4858145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FC164-C970-9379-ECA8-243DAFA1DA86}"/>
              </a:ext>
            </a:extLst>
          </p:cNvPr>
          <p:cNvSpPr txBox="1"/>
          <p:nvPr/>
        </p:nvSpPr>
        <p:spPr>
          <a:xfrm>
            <a:off x="1495425" y="3305011"/>
            <a:ext cx="790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2/  </a:t>
            </a:r>
            <a:r>
              <a:rPr lang="fr-FR" sz="2400" b="1" dirty="0" err="1"/>
              <a:t>templateUrl</a:t>
            </a:r>
            <a:r>
              <a:rPr lang="fr-FR" sz="2400" b="1" dirty="0"/>
              <a:t> can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inlined</a:t>
            </a:r>
            <a:r>
              <a:rPr lang="fr-FR" sz="2400" dirty="0"/>
              <a:t> (</a:t>
            </a:r>
            <a:r>
              <a:rPr lang="fr-FR" sz="2400" dirty="0" err="1"/>
              <a:t>why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a file for 1..2 </a:t>
            </a:r>
            <a:r>
              <a:rPr lang="fr-FR" sz="2400" dirty="0" err="1"/>
              <a:t>lines</a:t>
            </a:r>
            <a:r>
              <a:rPr lang="fr-FR" sz="2400" dirty="0"/>
              <a:t>?)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1CF8D7-F651-16AB-9E8E-8D2E97C2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92" y="3847638"/>
            <a:ext cx="5406784" cy="40770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E4E0D5-7CEE-1431-CD95-87A84C7315AC}"/>
              </a:ext>
            </a:extLst>
          </p:cNvPr>
          <p:cNvSpPr/>
          <p:nvPr/>
        </p:nvSpPr>
        <p:spPr>
          <a:xfrm>
            <a:off x="1195387" y="4404682"/>
            <a:ext cx="600075" cy="247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8FAC3-947B-87DC-60C9-493CBA8648EC}"/>
              </a:ext>
            </a:extLst>
          </p:cNvPr>
          <p:cNvSpPr txBox="1"/>
          <p:nvPr/>
        </p:nvSpPr>
        <p:spPr>
          <a:xfrm>
            <a:off x="1495425" y="4979884"/>
            <a:ext cx="8383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3/  </a:t>
            </a:r>
            <a:r>
              <a:rPr lang="fr-FR" sz="2400" b="1" dirty="0"/>
              <a:t>*.</a:t>
            </a:r>
            <a:r>
              <a:rPr lang="fr-FR" sz="2400" b="1" dirty="0" err="1"/>
              <a:t>spec.ts</a:t>
            </a:r>
            <a:r>
              <a:rPr lang="fr-FR" sz="2400" b="1" dirty="0"/>
              <a:t>  </a:t>
            </a:r>
            <a:r>
              <a:rPr lang="fr-FR" sz="2400" b="1" dirty="0" err="1"/>
              <a:t>generated</a:t>
            </a:r>
            <a:r>
              <a:rPr lang="fr-FR" sz="2400" b="1" dirty="0"/>
              <a:t> unit tests </a:t>
            </a:r>
            <a:r>
              <a:rPr lang="fr-FR" sz="2400" b="1" dirty="0" err="1"/>
              <a:t>may</a:t>
            </a:r>
            <a:r>
              <a:rPr lang="fr-FR" sz="2400" b="1" dirty="0"/>
              <a:t>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removed</a:t>
            </a:r>
            <a:r>
              <a:rPr lang="fr-FR" sz="2400" b="1" dirty="0"/>
              <a:t> or </a:t>
            </a:r>
            <a:r>
              <a:rPr lang="fr-FR" sz="2400" b="1" dirty="0" err="1"/>
              <a:t>completed</a:t>
            </a:r>
            <a:endParaRPr lang="fr-FR" sz="2400" b="1" dirty="0"/>
          </a:p>
          <a:p>
            <a:r>
              <a:rPr lang="fr-FR" sz="2400" b="1" dirty="0"/>
              <a:t>          </a:t>
            </a:r>
            <a:r>
              <a:rPr lang="fr-FR" sz="2400" dirty="0"/>
              <a:t>( do not have assertions!)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CF0CC-9719-0401-403F-6861E33A1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30" y="4326534"/>
            <a:ext cx="4501159" cy="358834"/>
          </a:xfrm>
          <a:prstGeom prst="rect">
            <a:avLst/>
          </a:prstGeom>
        </p:spPr>
      </p:pic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85767776-E453-26F8-90E4-EE3E2665B9EE}"/>
              </a:ext>
            </a:extLst>
          </p:cNvPr>
          <p:cNvSpPr/>
          <p:nvPr/>
        </p:nvSpPr>
        <p:spPr>
          <a:xfrm>
            <a:off x="1733550" y="260569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AC09637-4593-E2BB-998D-522D4BD271DE}"/>
              </a:ext>
            </a:extLst>
          </p:cNvPr>
          <p:cNvSpPr/>
          <p:nvPr/>
        </p:nvSpPr>
        <p:spPr>
          <a:xfrm>
            <a:off x="1733550" y="386682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982E28E3-45BA-7046-6554-A00C77B3C614}"/>
              </a:ext>
            </a:extLst>
          </p:cNvPr>
          <p:cNvSpPr/>
          <p:nvPr/>
        </p:nvSpPr>
        <p:spPr>
          <a:xfrm>
            <a:off x="1761928" y="5496208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8093F-00FD-A14D-BFF3-703AC8D617BA}"/>
              </a:ext>
            </a:extLst>
          </p:cNvPr>
          <p:cNvSpPr/>
          <p:nvPr/>
        </p:nvSpPr>
        <p:spPr>
          <a:xfrm flipV="1">
            <a:off x="2408499" y="4326533"/>
            <a:ext cx="1344351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4314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D77E-6FB3-1F30-8087-67CBB2F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BF0CF-3B55-E603-BFD1-6B5EEA64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2274796"/>
            <a:ext cx="4761717" cy="2639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98DEE-1672-6DB8-DFC3-26AA458D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9" y="3223412"/>
            <a:ext cx="3491831" cy="7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8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E0C-28D8-9359-0BFA-B29E8702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@Component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similar</a:t>
            </a:r>
            <a:r>
              <a:rPr lang="fr-FR" dirty="0"/>
              <a:t> to html « Custom </a:t>
            </a:r>
            <a:r>
              <a:rPr lang="fr-FR" dirty="0" err="1"/>
              <a:t>Element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1BB7-7D02-E22A-E01E-58C8577E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70" y="5304658"/>
            <a:ext cx="3763844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073AE-939D-DD55-62A0-845DA797428D}"/>
              </a:ext>
            </a:extLst>
          </p:cNvPr>
          <p:cNvSpPr txBox="1"/>
          <p:nvPr/>
        </p:nvSpPr>
        <p:spPr>
          <a:xfrm>
            <a:off x="523875" y="1841160"/>
            <a:ext cx="548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Declare</a:t>
            </a:r>
            <a:r>
              <a:rPr lang="fr-FR" sz="2400" b="1" dirty="0"/>
              <a:t>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</a:t>
            </a:r>
            <a:r>
              <a:rPr lang="fr-FR" sz="2400" b="1" dirty="0" err="1"/>
              <a:t>assign</a:t>
            </a:r>
            <a:r>
              <a:rPr lang="fr-FR" sz="2400" b="1" dirty="0"/>
              <a:t>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(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name</a:t>
            </a:r>
            <a:r>
              <a:rPr lang="fr-FR" sz="2400" dirty="0"/>
              <a:t>)</a:t>
            </a:r>
            <a:r>
              <a:rPr lang="fr-FR" sz="2400" b="1" dirty="0"/>
              <a:t>  to class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03E90-9DB5-78EF-4A13-EAF17AC1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8" y="2741370"/>
            <a:ext cx="4550923" cy="175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F2F8F-2F5A-798F-EA3F-90C2FD45CE44}"/>
              </a:ext>
            </a:extLst>
          </p:cNvPr>
          <p:cNvSpPr txBox="1"/>
          <p:nvPr/>
        </p:nvSpPr>
        <p:spPr>
          <a:xfrm>
            <a:off x="638175" y="4812960"/>
            <a:ext cx="5077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Use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use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as </a:t>
            </a:r>
            <a:r>
              <a:rPr lang="fr-FR" sz="2400" dirty="0" err="1"/>
              <a:t>element</a:t>
            </a:r>
            <a:r>
              <a:rPr lang="fr-FR" sz="2400" dirty="0"/>
              <a:t> type in 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B53965-D60B-6AE2-2550-AA46804F9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27" y="5704485"/>
            <a:ext cx="3852411" cy="7420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7BA226-DC1A-6460-D2CC-FE2E171B3129}"/>
              </a:ext>
            </a:extLst>
          </p:cNvPr>
          <p:cNvSpPr/>
          <p:nvPr/>
        </p:nvSpPr>
        <p:spPr>
          <a:xfrm>
            <a:off x="6729413" y="5776145"/>
            <a:ext cx="666750" cy="450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C9D22-E242-8A36-8521-FA4F6BA2958E}"/>
              </a:ext>
            </a:extLst>
          </p:cNvPr>
          <p:cNvSpPr/>
          <p:nvPr/>
        </p:nvSpPr>
        <p:spPr>
          <a:xfrm flipV="1">
            <a:off x="1304610" y="5826305"/>
            <a:ext cx="3386453" cy="4220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429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component,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forgetting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in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FD67-BABA-C2DD-62F9-5B15CC82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4" y="1981962"/>
            <a:ext cx="859229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7937-9578-A70F-9965-F2ACF6A9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Edit, </a:t>
            </a:r>
            <a:r>
              <a:rPr lang="fr-FR" dirty="0" err="1"/>
              <a:t>copy&amp;paste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… file </a:t>
            </a:r>
            <a:r>
              <a:rPr lang="fr-FR" dirty="0" err="1"/>
              <a:t>module.ts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unmaintainable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87580-C0BA-5465-28F4-C5195E5D1E8C}"/>
              </a:ext>
            </a:extLst>
          </p:cNvPr>
          <p:cNvSpPr txBox="1"/>
          <p:nvPr/>
        </p:nvSpPr>
        <p:spPr>
          <a:xfrm>
            <a:off x="1391443" y="2083058"/>
            <a:ext cx="94091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800" dirty="0"/>
              <a:t> </a:t>
            </a:r>
            <a:r>
              <a:rPr lang="fr-FR" sz="2800" dirty="0" err="1"/>
              <a:t>Avoid</a:t>
            </a:r>
            <a:r>
              <a:rPr lang="fr-FR" sz="2800" dirty="0"/>
              <a:t> </a:t>
            </a:r>
            <a:r>
              <a:rPr lang="fr-FR" sz="2800" dirty="0" err="1"/>
              <a:t>modifying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git </a:t>
            </a:r>
            <a:r>
              <a:rPr lang="fr-FR" sz="2800" dirty="0" err="1"/>
              <a:t>commits</a:t>
            </a:r>
            <a:r>
              <a:rPr lang="fr-FR" sz="2800" dirty="0"/>
              <a:t> / </a:t>
            </a:r>
            <a:r>
              <a:rPr lang="fr-FR" sz="2800" dirty="0" err="1"/>
              <a:t>conflicts</a:t>
            </a:r>
            <a:r>
              <a:rPr lang="fr-FR" sz="2800" dirty="0"/>
              <a:t> in </a:t>
            </a:r>
            <a:r>
              <a:rPr lang="fr-FR" sz="2800" dirty="0" err="1"/>
              <a:t>same</a:t>
            </a:r>
            <a:r>
              <a:rPr lang="fr-FR" sz="2800" dirty="0"/>
              <a:t> file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r>
              <a:rPr lang="fr-FR" sz="2800" dirty="0"/>
              <a:t>Common practices : </a:t>
            </a:r>
          </a:p>
          <a:p>
            <a:endParaRPr lang="fr-FR" sz="2800" dirty="0"/>
          </a:p>
          <a:p>
            <a:r>
              <a:rPr lang="fr-FR" sz="2800" dirty="0"/>
              <a:t>Solution 1/ split module in </a:t>
            </a:r>
            <a:r>
              <a:rPr lang="fr-FR" sz="2800" dirty="0" err="1"/>
              <a:t>sub</a:t>
            </a:r>
            <a:r>
              <a:rPr lang="fr-FR" sz="2800" dirty="0"/>
              <a:t>-modules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Solution 2/ split </a:t>
            </a:r>
            <a:r>
              <a:rPr lang="fr-FR" sz="2800" dirty="0" err="1"/>
              <a:t>array</a:t>
            </a:r>
            <a:r>
              <a:rPr lang="fr-FR" sz="2800" dirty="0"/>
              <a:t>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constants </a:t>
            </a:r>
            <a:r>
              <a:rPr lang="fr-FR" sz="2800" dirty="0" err="1"/>
              <a:t>sub-arrays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1366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FCC4-2CAF-A1E0-362A-8A89448E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9" y="365125"/>
            <a:ext cx="12015168" cy="1325563"/>
          </a:xfrm>
        </p:spPr>
        <p:txBody>
          <a:bodyPr/>
          <a:lstStyle/>
          <a:p>
            <a:pPr algn="ctr"/>
            <a:r>
              <a:rPr lang="fr-FR" dirty="0"/>
              <a:t>Split </a:t>
            </a:r>
            <a:r>
              <a:rPr lang="fr-FR" dirty="0" err="1"/>
              <a:t>declarations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(...</a:t>
            </a:r>
            <a:r>
              <a:rPr lang="fr-FR" dirty="0" err="1"/>
              <a:t>spreading</a:t>
            </a:r>
            <a:r>
              <a:rPr lang="fr-FR" dirty="0"/>
              <a:t>) </a:t>
            </a:r>
            <a:r>
              <a:rPr lang="fr-FR" dirty="0" err="1"/>
              <a:t>const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C63D-FDD0-017F-F2E0-6EC636CA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3" y="1644435"/>
            <a:ext cx="5851007" cy="379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E8BE3-712D-7470-1EA8-8BECBF17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50" y="3288897"/>
            <a:ext cx="5851007" cy="20689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B01B5C6-D365-A19D-27B0-3FF1EC374B94}"/>
              </a:ext>
            </a:extLst>
          </p:cNvPr>
          <p:cNvSpPr/>
          <p:nvPr/>
        </p:nvSpPr>
        <p:spPr>
          <a:xfrm>
            <a:off x="5149920" y="3314700"/>
            <a:ext cx="1219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E4210E-97D9-E92C-6A8C-0383F61794C7}"/>
              </a:ext>
            </a:extLst>
          </p:cNvPr>
          <p:cNvSpPr/>
          <p:nvPr/>
        </p:nvSpPr>
        <p:spPr>
          <a:xfrm rot="6202669">
            <a:off x="8110776" y="4033585"/>
            <a:ext cx="986042" cy="152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17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D6EC-E671-9E73-8FED-BA8E1DC2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 &lt;app-</a:t>
            </a:r>
            <a:r>
              <a:rPr lang="fr-FR" dirty="0" err="1"/>
              <a:t>my</a:t>
            </a:r>
            <a:r>
              <a:rPr lang="fr-FR" dirty="0"/>
              <a:t>-</a:t>
            </a:r>
            <a:r>
              <a:rPr lang="fr-FR" dirty="0" err="1"/>
              <a:t>comp</a:t>
            </a:r>
            <a:r>
              <a:rPr lang="fr-FR" dirty="0"/>
              <a:t> /&gt;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3C928-16D6-5EED-2C69-DA7F879E311A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7C81B-24FE-F911-4F7E-21AD35FD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89" y="2153130"/>
            <a:ext cx="9704911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3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92A2-3C75-B584-27B2-61FADBE5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Interpolating</a:t>
            </a:r>
            <a:r>
              <a:rPr lang="fr-FR" dirty="0"/>
              <a:t> {{ </a:t>
            </a:r>
            <a:r>
              <a:rPr lang="fr-FR" dirty="0" err="1"/>
              <a:t>expr</a:t>
            </a:r>
            <a:r>
              <a:rPr lang="fr-FR" dirty="0"/>
              <a:t> }} in </a:t>
            </a:r>
            <a:r>
              <a:rPr lang="fr-FR" dirty="0" err="1"/>
              <a:t>template</a:t>
            </a:r>
            <a:r>
              <a:rPr lang="fr-FR" dirty="0"/>
              <a:t> 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4F60E-3FF8-3001-C28A-ABE33AEE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144" y="3072744"/>
            <a:ext cx="4469567" cy="870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EA1B-BC0E-D865-907B-2E4EF91E6EED}"/>
              </a:ext>
            </a:extLst>
          </p:cNvPr>
          <p:cNvSpPr txBox="1"/>
          <p:nvPr/>
        </p:nvSpPr>
        <p:spPr>
          <a:xfrm>
            <a:off x="6443663" y="2291556"/>
            <a:ext cx="4626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(</a:t>
            </a:r>
            <a:r>
              <a:rPr lang="fr-FR" sz="2800" dirty="0" err="1"/>
              <a:t>template</a:t>
            </a:r>
            <a:r>
              <a:rPr lang="fr-FR" sz="2800" dirty="0"/>
              <a:t>) component</a:t>
            </a:r>
            <a:r>
              <a:rPr lang="fr-FR" sz="2800" b="1" dirty="0"/>
              <a:t>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2088C-F0C5-6144-06FB-7F1964C9BE89}"/>
              </a:ext>
            </a:extLst>
          </p:cNvPr>
          <p:cNvSpPr txBox="1"/>
          <p:nvPr/>
        </p:nvSpPr>
        <p:spPr>
          <a:xfrm>
            <a:off x="2000250" y="2291556"/>
            <a:ext cx="25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</a:t>
            </a:r>
            <a:r>
              <a:rPr lang="fr-FR" sz="2800" dirty="0" err="1"/>
              <a:t>component</a:t>
            </a:r>
            <a:r>
              <a:rPr lang="fr-FR" sz="2800" b="1" dirty="0" err="1"/>
              <a:t>.ts</a:t>
            </a:r>
            <a:endParaRPr lang="fr-FR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C236D-3541-2F5C-19BC-953A5208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49" y="2977431"/>
            <a:ext cx="5041789" cy="2242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1D7D8B8F-B903-FE97-5FBB-700F27CAC9AB}"/>
              </a:ext>
            </a:extLst>
          </p:cNvPr>
          <p:cNvSpPr/>
          <p:nvPr/>
        </p:nvSpPr>
        <p:spPr>
          <a:xfrm rot="19459341">
            <a:off x="5566132" y="4655021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8FCE41-48A9-E568-CB34-F1A660F5FCAA}"/>
              </a:ext>
            </a:extLst>
          </p:cNvPr>
          <p:cNvSpPr/>
          <p:nvPr/>
        </p:nvSpPr>
        <p:spPr>
          <a:xfrm rot="2531076">
            <a:off x="6400830" y="4655070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7A7B-C672-732C-FD19-BA9AFE76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17" y="5527796"/>
            <a:ext cx="3289983" cy="8024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DDD4BF-81AF-C602-9D63-6668128DB99A}"/>
              </a:ext>
            </a:extLst>
          </p:cNvPr>
          <p:cNvSpPr txBox="1"/>
          <p:nvPr/>
        </p:nvSpPr>
        <p:spPr>
          <a:xfrm>
            <a:off x="2374711" y="5428939"/>
            <a:ext cx="197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Result</a:t>
            </a:r>
            <a:r>
              <a:rPr lang="fr-FR" sz="2800" b="1" dirty="0"/>
              <a:t> DOM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2C222-3253-1FBD-042F-900E6553DD08}"/>
              </a:ext>
            </a:extLst>
          </p:cNvPr>
          <p:cNvSpPr/>
          <p:nvPr/>
        </p:nvSpPr>
        <p:spPr>
          <a:xfrm flipV="1">
            <a:off x="1660478" y="4440070"/>
            <a:ext cx="2129050" cy="34119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075AE2-26AA-4D6F-C70C-CAEB607EEB83}"/>
              </a:ext>
            </a:extLst>
          </p:cNvPr>
          <p:cNvSpPr/>
          <p:nvPr/>
        </p:nvSpPr>
        <p:spPr>
          <a:xfrm flipV="1">
            <a:off x="6798860" y="5781560"/>
            <a:ext cx="1007659" cy="47366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F099-5024-29AC-CFBE-310D46F0CBDD}"/>
              </a:ext>
            </a:extLst>
          </p:cNvPr>
          <p:cNvSpPr/>
          <p:nvPr/>
        </p:nvSpPr>
        <p:spPr>
          <a:xfrm flipV="1">
            <a:off x="8916820" y="3300481"/>
            <a:ext cx="2383526" cy="42535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93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EB0553-DCE3-5755-2254-5A535D7F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23" y="1862949"/>
            <a:ext cx="7767120" cy="389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990E0-1EDC-7C60-3EB4-6C32C44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import { </a:t>
            </a:r>
            <a:r>
              <a:rPr lang="fr-FR" dirty="0" err="1"/>
              <a:t>MyComp</a:t>
            </a:r>
            <a:r>
              <a:rPr lang="fr-FR" dirty="0"/>
              <a:t> } </a:t>
            </a:r>
            <a:r>
              <a:rPr lang="fr-FR" dirty="0" err="1"/>
              <a:t>from</a:t>
            </a:r>
            <a:r>
              <a:rPr lang="fr-FR" dirty="0"/>
              <a:t> '..';</a:t>
            </a:r>
            <a:br>
              <a:rPr lang="fr-FR" dirty="0"/>
            </a:br>
            <a:r>
              <a:rPr lang="fr-FR" dirty="0"/>
              <a:t>@Component({ imports=[</a:t>
            </a:r>
            <a:r>
              <a:rPr lang="fr-FR" dirty="0" err="1"/>
              <a:t>MyComp</a:t>
            </a:r>
            <a:r>
              <a:rPr lang="fr-FR" dirty="0"/>
              <a:t>],  ..</a:t>
            </a:r>
            <a:br>
              <a:rPr lang="fr-FR" dirty="0"/>
            </a:b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5F3F9-8D2D-5B0E-1726-2C0B14E1F42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C68B1-25BA-41B2-9AC8-D9F989DCBD2A}"/>
              </a:ext>
            </a:extLst>
          </p:cNvPr>
          <p:cNvSpPr/>
          <p:nvPr/>
        </p:nvSpPr>
        <p:spPr>
          <a:xfrm flipV="1">
            <a:off x="3513399" y="2649923"/>
            <a:ext cx="6864244" cy="3216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B046B-20A2-C3DD-B208-301AB4A87746}"/>
              </a:ext>
            </a:extLst>
          </p:cNvPr>
          <p:cNvSpPr/>
          <p:nvPr/>
        </p:nvSpPr>
        <p:spPr>
          <a:xfrm flipV="1">
            <a:off x="3771899" y="4205287"/>
            <a:ext cx="3252789" cy="27119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829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319F-080B-A19E-8100-7AA767568650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6D45CB-721B-AE6F-3688-1799DF1A0154}"/>
              </a:ext>
            </a:extLst>
          </p:cNvPr>
          <p:cNvSpPr/>
          <p:nvPr/>
        </p:nvSpPr>
        <p:spPr>
          <a:xfrm>
            <a:off x="2944966" y="3986497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35793-38A3-2231-DB85-BC5756A85AC9}"/>
              </a:ext>
            </a:extLst>
          </p:cNvPr>
          <p:cNvSpPr/>
          <p:nvPr/>
        </p:nvSpPr>
        <p:spPr>
          <a:xfrm>
            <a:off x="3684896" y="1619534"/>
            <a:ext cx="5186149" cy="2266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B7592-0FDE-C13C-7627-6132102E4DF5}"/>
              </a:ext>
            </a:extLst>
          </p:cNvPr>
          <p:cNvSpPr/>
          <p:nvPr/>
        </p:nvSpPr>
        <p:spPr>
          <a:xfrm>
            <a:off x="3823009" y="4462748"/>
            <a:ext cx="6949766" cy="1771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80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(</a:t>
            </a:r>
            <a:r>
              <a:rPr lang="fr-FR" dirty="0" err="1"/>
              <a:t>static</a:t>
            </a:r>
            <a:r>
              <a:rPr lang="fr-FR" dirty="0"/>
              <a:t>) components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binding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1732E-4F7D-7416-8F59-8EA3CB05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82" y="1809718"/>
            <a:ext cx="4397440" cy="1257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F8E07-0EF3-8670-61A0-F3652852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70" y="2496484"/>
            <a:ext cx="3119452" cy="5705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3FE7CB3-5064-5D7A-9770-8B990E41A28B}"/>
              </a:ext>
            </a:extLst>
          </p:cNvPr>
          <p:cNvSpPr/>
          <p:nvPr/>
        </p:nvSpPr>
        <p:spPr>
          <a:xfrm>
            <a:off x="5815013" y="2696043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4E93BD-013C-3250-6C8C-10344EA4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31" y="4186208"/>
            <a:ext cx="3016441" cy="8810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E03B3A-02B7-FD05-38DE-72776FF08871}"/>
              </a:ext>
            </a:extLst>
          </p:cNvPr>
          <p:cNvSpPr/>
          <p:nvPr/>
        </p:nvSpPr>
        <p:spPr>
          <a:xfrm>
            <a:off x="5729288" y="4412908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3FEFD-C0EB-0485-12E0-CC0D2924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921" y="3943290"/>
            <a:ext cx="3605316" cy="20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F315-EBAB-58B2-A92F-F7CA2D8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Binding </a:t>
            </a:r>
            <a:r>
              <a:rPr lang="fr-FR" dirty="0" err="1"/>
              <a:t>between</a:t>
            </a:r>
            <a:r>
              <a:rPr lang="fr-FR" dirty="0"/>
              <a:t> components :</a:t>
            </a:r>
            <a:br>
              <a:rPr lang="fr-FR" dirty="0"/>
            </a:br>
            <a:r>
              <a:rPr lang="fr-FR" dirty="0" err="1"/>
              <a:t>pass</a:t>
            </a:r>
            <a:r>
              <a:rPr lang="fr-FR" dirty="0"/>
              <a:t> values / capture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30D3-2586-AD1F-525D-E0BB1A07D7C6}"/>
              </a:ext>
            </a:extLst>
          </p:cNvPr>
          <p:cNvSpPr txBox="1"/>
          <p:nvPr/>
        </p:nvSpPr>
        <p:spPr>
          <a:xfrm>
            <a:off x="2368771" y="2182238"/>
            <a:ext cx="855522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[]</a:t>
            </a:r>
            <a:r>
              <a:rPr lang="fr-FR" sz="3200" dirty="0"/>
              <a:t>  One-</a:t>
            </a:r>
            <a:r>
              <a:rPr lang="fr-FR" sz="3200" dirty="0" err="1"/>
              <a:t>Way</a:t>
            </a:r>
            <a:r>
              <a:rPr lang="fr-FR" sz="3200" dirty="0"/>
              <a:t>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pass</a:t>
            </a:r>
            <a:r>
              <a:rPr lang="fr-FR" sz="3200" dirty="0"/>
              <a:t> value </a:t>
            </a:r>
            <a:r>
              <a:rPr lang="fr-FR" sz="3200" dirty="0" err="1"/>
              <a:t>from</a:t>
            </a:r>
            <a:r>
              <a:rPr lang="fr-FR" sz="3200" dirty="0"/>
              <a:t> parent to </a:t>
            </a:r>
            <a:r>
              <a:rPr lang="fr-FR" sz="3200" dirty="0" err="1"/>
              <a:t>child</a:t>
            </a:r>
            <a:r>
              <a:rPr lang="fr-FR" sz="3200" dirty="0"/>
              <a:t> @input </a:t>
            </a:r>
            <a:r>
              <a:rPr lang="fr-FR" sz="3200" dirty="0" err="1"/>
              <a:t>field</a:t>
            </a:r>
            <a:endParaRPr lang="fr-FR" sz="3200" dirty="0"/>
          </a:p>
          <a:p>
            <a:endParaRPr lang="fr-FR" sz="3200" dirty="0"/>
          </a:p>
          <a:p>
            <a:r>
              <a:rPr lang="fr-FR" sz="3200" b="1" dirty="0"/>
              <a:t>()</a:t>
            </a:r>
            <a:r>
              <a:rPr lang="fr-FR" sz="3200" dirty="0"/>
              <a:t>   change </a:t>
            </a:r>
            <a:r>
              <a:rPr lang="fr-FR" sz="3200" dirty="0" err="1"/>
              <a:t>events</a:t>
            </a:r>
            <a:r>
              <a:rPr lang="fr-FR" sz="3200" dirty="0"/>
              <a:t> binding</a:t>
            </a:r>
            <a:br>
              <a:rPr lang="fr-FR" sz="3200" dirty="0"/>
            </a:br>
            <a:r>
              <a:rPr lang="fr-FR" sz="3200" dirty="0"/>
              <a:t>      = </a:t>
            </a:r>
            <a:r>
              <a:rPr lang="fr-FR" sz="3200" dirty="0" err="1"/>
              <a:t>handle</a:t>
            </a:r>
            <a:r>
              <a:rPr lang="fr-FR" sz="3200" dirty="0"/>
              <a:t> </a:t>
            </a:r>
            <a:r>
              <a:rPr lang="fr-FR" sz="3200" dirty="0" err="1"/>
              <a:t>child</a:t>
            </a:r>
            <a:r>
              <a:rPr lang="fr-FR" sz="3200" dirty="0"/>
              <a:t> @output change by parent code</a:t>
            </a:r>
          </a:p>
          <a:p>
            <a:endParaRPr lang="fr-FR" sz="3200" dirty="0"/>
          </a:p>
          <a:p>
            <a:r>
              <a:rPr lang="fr-FR" sz="3200" b="1" dirty="0"/>
              <a:t>[()]</a:t>
            </a:r>
            <a:r>
              <a:rPr lang="fr-FR" sz="3200" dirty="0"/>
              <a:t>  </a:t>
            </a:r>
            <a:r>
              <a:rPr lang="fr-FR" sz="3200" dirty="0" err="1"/>
              <a:t>input+output</a:t>
            </a:r>
            <a:r>
              <a:rPr lang="fr-FR" sz="3200" dirty="0"/>
              <a:t> = 2-Way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bind</a:t>
            </a:r>
            <a:r>
              <a:rPr lang="fr-FR" sz="3200" dirty="0"/>
              <a:t> parent </a:t>
            </a:r>
            <a:r>
              <a:rPr lang="fr-FR" sz="3200" dirty="0" err="1"/>
              <a:t>field</a:t>
            </a:r>
            <a:r>
              <a:rPr lang="fr-FR" sz="3200" dirty="0"/>
              <a:t> to </a:t>
            </a:r>
            <a:r>
              <a:rPr lang="fr-FR" sz="3200" dirty="0" err="1"/>
              <a:t>child</a:t>
            </a:r>
            <a:r>
              <a:rPr lang="fr-FR" sz="3200" dirty="0"/>
              <a:t> </a:t>
            </a:r>
            <a:r>
              <a:rPr lang="fr-FR" sz="3200" dirty="0" err="1"/>
              <a:t>field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6926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9C7F-CAE6-6BAC-6AF5-45F9B25E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1539538" cy="1325563"/>
          </a:xfrm>
        </p:spPr>
        <p:txBody>
          <a:bodyPr/>
          <a:lstStyle/>
          <a:p>
            <a:r>
              <a:rPr lang="fr-FR" dirty="0" err="1"/>
              <a:t>Declare</a:t>
            </a:r>
            <a:r>
              <a:rPr lang="fr-FR" dirty="0"/>
              <a:t> @Input() </a:t>
            </a:r>
            <a:r>
              <a:rPr lang="fr-FR" dirty="0" err="1"/>
              <a:t>field</a:t>
            </a:r>
            <a:r>
              <a:rPr lang="fr-FR" dirty="0"/>
              <a:t>  … </a:t>
            </a:r>
            <a:r>
              <a:rPr lang="fr-FR" dirty="0" err="1"/>
              <a:t>then</a:t>
            </a:r>
            <a:r>
              <a:rPr lang="fr-FR" dirty="0"/>
              <a:t> use [</a:t>
            </a:r>
            <a:r>
              <a:rPr lang="fr-FR" dirty="0" err="1"/>
              <a:t>field</a:t>
            </a:r>
            <a:r>
              <a:rPr lang="fr-FR" dirty="0"/>
              <a:t>]=«</a:t>
            </a:r>
            <a:r>
              <a:rPr lang="fr-FR" dirty="0" err="1"/>
              <a:t>expr</a:t>
            </a:r>
            <a:r>
              <a:rPr lang="fr-FR" dirty="0"/>
              <a:t>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C2F7-E97C-B5FE-DE1E-382E16F1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6" y="2555166"/>
            <a:ext cx="5724714" cy="3309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EBA328-3631-27F7-76BB-6C10BAD6E3A2}"/>
              </a:ext>
            </a:extLst>
          </p:cNvPr>
          <p:cNvSpPr/>
          <p:nvPr/>
        </p:nvSpPr>
        <p:spPr>
          <a:xfrm>
            <a:off x="2795588" y="2555165"/>
            <a:ext cx="733425" cy="31824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8AF8B-4350-3D59-732F-97494101D6D8}"/>
              </a:ext>
            </a:extLst>
          </p:cNvPr>
          <p:cNvSpPr/>
          <p:nvPr/>
        </p:nvSpPr>
        <p:spPr>
          <a:xfrm>
            <a:off x="1081088" y="4707815"/>
            <a:ext cx="2119313" cy="66114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25841-8878-908A-8923-BB6DEADD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5" y="3429000"/>
            <a:ext cx="4818346" cy="1276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A1BE9-3D2F-2AA2-FC8C-7DFE79DFD466}"/>
              </a:ext>
            </a:extLst>
          </p:cNvPr>
          <p:cNvSpPr/>
          <p:nvPr/>
        </p:nvSpPr>
        <p:spPr>
          <a:xfrm>
            <a:off x="7658100" y="3820771"/>
            <a:ext cx="3138488" cy="3893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48025-0526-92D1-A877-D6EDB8722B13}"/>
              </a:ext>
            </a:extLst>
          </p:cNvPr>
          <p:cNvSpPr txBox="1"/>
          <p:nvPr/>
        </p:nvSpPr>
        <p:spPr>
          <a:xfrm>
            <a:off x="539749" y="1862667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AFFDF-A313-03FB-C8A8-03A24617D3C1}"/>
              </a:ext>
            </a:extLst>
          </p:cNvPr>
          <p:cNvSpPr txBox="1"/>
          <p:nvPr/>
        </p:nvSpPr>
        <p:spPr>
          <a:xfrm>
            <a:off x="6754812" y="1892094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</p:spTree>
    <p:extLst>
      <p:ext uri="{BB962C8B-B14F-4D97-AF65-F5344CB8AC3E}">
        <p14:creationId xmlns:p14="http://schemas.microsoft.com/office/powerpoint/2010/main" val="4074522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50151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passing parent value to </a:t>
            </a:r>
            <a:r>
              <a:rPr lang="fr-FR" dirty="0" err="1"/>
              <a:t>child</a:t>
            </a:r>
            <a:r>
              <a:rPr lang="fr-FR" dirty="0"/>
              <a:t> component:</a:t>
            </a:r>
            <a:br>
              <a:rPr lang="fr-FR" dirty="0"/>
            </a:br>
            <a:r>
              <a:rPr lang="fr-FR" dirty="0"/>
              <a:t>&lt;</a:t>
            </a:r>
            <a:r>
              <a:rPr lang="fr-FR" dirty="0" err="1"/>
              <a:t>child</a:t>
            </a:r>
            <a:r>
              <a:rPr lang="fr-FR" dirty="0"/>
              <a:t>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parentValue</a:t>
            </a:r>
            <a:r>
              <a:rPr lang="fr-FR" dirty="0"/>
              <a:t> »&gt;&lt;/</a:t>
            </a:r>
            <a:r>
              <a:rPr lang="fr-FR" dirty="0" err="1"/>
              <a:t>child</a:t>
            </a:r>
            <a:r>
              <a:rPr lang="fr-F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D84A8-3CDD-2983-B0E5-6C16A202F768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9192D-FEAF-1837-B1BD-1E63B78E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73590-CEE7-3AEF-AFA0-AD554EED03A6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49E07-30BC-B370-BA11-465ADD12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780580-93A9-8362-FFEF-8FCCA397BAFA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F50B9-45CE-3A79-3F6D-6CAA67039A69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23B463-537F-A8A5-78B7-4855F8FF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527DF-474F-8135-CC72-2407998E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1BEF31-BECB-7211-78CD-74CE2D71B7F0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202F87-1C14-39F8-DCAB-B415DDBD065E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BA511F6-467C-9331-E120-C74DCC1C8182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CE8DA-A126-030B-453B-36DD66BC01FE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3031456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C82CC5-9F49-6522-0D64-FF960CFE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2" y="2053448"/>
            <a:ext cx="7046679" cy="4344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197EC-C706-B893-7293-E2A8C729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instead</a:t>
            </a:r>
            <a:r>
              <a:rPr lang="fr-FR" dirty="0"/>
              <a:t> of "@Input() </a:t>
            </a:r>
            <a:r>
              <a:rPr lang="fr-FR" dirty="0" err="1"/>
              <a:t>field</a:t>
            </a:r>
            <a:r>
              <a:rPr lang="fr-FR" dirty="0"/>
              <a:t>: string"</a:t>
            </a:r>
            <a:br>
              <a:rPr lang="fr-FR" dirty="0"/>
            </a:br>
            <a:r>
              <a:rPr lang="fr-FR" dirty="0" err="1"/>
              <a:t>field</a:t>
            </a:r>
            <a:r>
              <a:rPr lang="fr-FR" dirty="0"/>
              <a:t> = input()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64D84-DC0F-DF30-B419-DABAE12EAF6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629661-A8CB-09B3-553C-8DFDC8AB7E8F}"/>
              </a:ext>
            </a:extLst>
          </p:cNvPr>
          <p:cNvSpPr/>
          <p:nvPr/>
        </p:nvSpPr>
        <p:spPr>
          <a:xfrm>
            <a:off x="4087313" y="5953124"/>
            <a:ext cx="4375650" cy="39254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021E1-ED6E-79DE-D32F-C3CF1B705793}"/>
              </a:ext>
            </a:extLst>
          </p:cNvPr>
          <p:cNvSpPr/>
          <p:nvPr/>
        </p:nvSpPr>
        <p:spPr>
          <a:xfrm>
            <a:off x="6296026" y="2600325"/>
            <a:ext cx="685799" cy="28077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79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2389-E11D-1D2F-9807-AC12626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:</a:t>
            </a:r>
            <a:r>
              <a:rPr lang="fr-FR" dirty="0" err="1"/>
              <a:t>InputSignal</a:t>
            </a:r>
            <a:r>
              <a:rPr lang="fr-FR" dirty="0"/>
              <a:t>&lt;Type&gt; </a:t>
            </a:r>
            <a:r>
              <a:rPr lang="fr-FR" dirty="0" err="1"/>
              <a:t>instead</a:t>
            </a:r>
            <a:r>
              <a:rPr lang="fr-FR" dirty="0"/>
              <a:t> of :Type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B2D5-0238-4A1C-CB73-ED77CE9BA84B}"/>
              </a:ext>
            </a:extLst>
          </p:cNvPr>
          <p:cNvSpPr txBox="1"/>
          <p:nvPr/>
        </p:nvSpPr>
        <p:spPr>
          <a:xfrm>
            <a:off x="1747886" y="1807047"/>
            <a:ext cx="8205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NOT modifiable </a:t>
            </a:r>
            <a:r>
              <a:rPr lang="fr-FR" sz="2800" dirty="0" err="1"/>
              <a:t>from</a:t>
            </a:r>
            <a:r>
              <a:rPr lang="fr-FR" sz="2800" dirty="0"/>
              <a:t> component</a:t>
            </a:r>
          </a:p>
          <a:p>
            <a:r>
              <a:rPr lang="fr-FR" sz="2800" dirty="0"/>
              <a:t>=&gt;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"</a:t>
            </a:r>
            <a:r>
              <a:rPr lang="fr-FR" sz="2800" dirty="0" err="1"/>
              <a:t>read-only</a:t>
            </a:r>
            <a:r>
              <a:rPr lang="fr-FR" sz="2800" dirty="0"/>
              <a:t> getter" signal </a:t>
            </a:r>
            <a:r>
              <a:rPr lang="fr-FR" sz="2800" dirty="0" err="1"/>
              <a:t>method</a:t>
            </a:r>
            <a:endParaRPr lang="fr-FR" sz="2800" dirty="0"/>
          </a:p>
          <a:p>
            <a:r>
              <a:rPr lang="fr-FR" sz="2800" dirty="0"/>
              <a:t>to use </a:t>
            </a:r>
            <a:r>
              <a:rPr lang="fr-FR" sz="2800" dirty="0" err="1"/>
              <a:t>it</a:t>
            </a:r>
            <a:r>
              <a:rPr lang="fr-FR" sz="2800" dirty="0"/>
              <a:t>, call   "</a:t>
            </a:r>
            <a:r>
              <a:rPr lang="fr-FR" sz="2800" dirty="0" err="1"/>
              <a:t>field</a:t>
            </a:r>
            <a:r>
              <a:rPr lang="fr-FR" sz="2800" dirty="0"/>
              <a:t>()"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653E-5F76-62BB-CE61-F32D1A8EB042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CDA7-2AD2-3793-B04B-9666BB91342B}"/>
              </a:ext>
            </a:extLst>
          </p:cNvPr>
          <p:cNvSpPr txBox="1"/>
          <p:nvPr/>
        </p:nvSpPr>
        <p:spPr>
          <a:xfrm>
            <a:off x="113610" y="4070750"/>
            <a:ext cx="420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forgetting</a:t>
            </a:r>
            <a:r>
              <a:rPr lang="fr-FR" sz="2400" dirty="0"/>
              <a:t> </a:t>
            </a:r>
            <a:r>
              <a:rPr lang="fr-FR" sz="2400" dirty="0" err="1"/>
              <a:t>parenthesis</a:t>
            </a:r>
            <a:r>
              <a:rPr lang="fr-FR" sz="2400" dirty="0"/>
              <a:t> "()"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B7C46D-9B3F-90A0-491A-CCFE77FC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68" y="4682433"/>
            <a:ext cx="2953563" cy="804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E21B22-B1DE-8CBE-3D58-C5A88BA6CF39}"/>
              </a:ext>
            </a:extLst>
          </p:cNvPr>
          <p:cNvSpPr txBox="1"/>
          <p:nvPr/>
        </p:nvSpPr>
        <p:spPr>
          <a:xfrm>
            <a:off x="340293" y="4762255"/>
            <a:ext cx="102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=&gt;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643B8D-531C-A1C3-DA57-3A603E35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18" y="5411123"/>
            <a:ext cx="10556032" cy="1364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DFBB6-07D7-B99A-6930-6C1F5094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531" y="4138613"/>
            <a:ext cx="2732100" cy="408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B3271C-B4AF-40E9-F178-5B1C1A74C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28" y="4162309"/>
            <a:ext cx="684861" cy="667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5DD1A-B44E-18F0-35A7-214D945CC19D}"/>
              </a:ext>
            </a:extLst>
          </p:cNvPr>
          <p:cNvSpPr txBox="1"/>
          <p:nvPr/>
        </p:nvSpPr>
        <p:spPr>
          <a:xfrm>
            <a:off x="8572115" y="4290534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IntelliJ</a:t>
            </a:r>
            <a:r>
              <a:rPr lang="fr-FR" dirty="0"/>
              <a:t> bug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5AB25-EAF6-D865-0F59-E3D967BD355E}"/>
              </a:ext>
            </a:extLst>
          </p:cNvPr>
          <p:cNvSpPr/>
          <p:nvPr/>
        </p:nvSpPr>
        <p:spPr>
          <a:xfrm>
            <a:off x="6096000" y="4157545"/>
            <a:ext cx="809625" cy="3334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7F0A4C-DAB6-99AC-EF11-6914D462F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588" y="1709239"/>
            <a:ext cx="3672171" cy="12460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3A1E85-C003-7456-7964-5A649E6E6C52}"/>
              </a:ext>
            </a:extLst>
          </p:cNvPr>
          <p:cNvSpPr/>
          <p:nvPr/>
        </p:nvSpPr>
        <p:spPr>
          <a:xfrm>
            <a:off x="10444114" y="2554955"/>
            <a:ext cx="966836" cy="31683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8FE98-B6FA-BA0A-5EB6-D19F6230B9C7}"/>
              </a:ext>
            </a:extLst>
          </p:cNvPr>
          <p:cNvSpPr txBox="1"/>
          <p:nvPr/>
        </p:nvSpPr>
        <p:spPr>
          <a:xfrm>
            <a:off x="7400925" y="4787174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https://youtrack.jetbrains.com/issue/IJPL-162661</a:t>
            </a:r>
          </a:p>
        </p:txBody>
      </p:sp>
    </p:spTree>
    <p:extLst>
      <p:ext uri="{BB962C8B-B14F-4D97-AF65-F5344CB8AC3E}">
        <p14:creationId xmlns:p14="http://schemas.microsoft.com/office/powerpoint/2010/main" val="301839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E76D-4619-86AB-E970-B665C1F1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input(</a:t>
            </a:r>
            <a:r>
              <a:rPr lang="fr-FR" dirty="0" err="1"/>
              <a:t>initialValue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FFBD7-C334-F892-E05E-3E614813FC7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94617-5939-15B7-5215-923C69C1FED1}"/>
              </a:ext>
            </a:extLst>
          </p:cNvPr>
          <p:cNvSpPr txBox="1"/>
          <p:nvPr/>
        </p:nvSpPr>
        <p:spPr>
          <a:xfrm>
            <a:off x="2843212" y="2409826"/>
            <a:ext cx="41780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can have initial value</a:t>
            </a:r>
          </a:p>
          <a:p>
            <a:r>
              <a:rPr lang="fr-FR" sz="2800" dirty="0"/>
              <a:t>=&gt; type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implicitly</a:t>
            </a:r>
            <a:r>
              <a:rPr lang="fr-FR" sz="2800" dirty="0"/>
              <a:t> </a:t>
            </a:r>
            <a:r>
              <a:rPr lang="fr-FR" sz="2800" dirty="0" err="1"/>
              <a:t>infered</a:t>
            </a:r>
            <a:endParaRPr lang="fr-F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50B64-2E4D-A549-30AB-AF63A7C3314B}"/>
              </a:ext>
            </a:extLst>
          </p:cNvPr>
          <p:cNvSpPr txBox="1"/>
          <p:nvPr/>
        </p:nvSpPr>
        <p:spPr>
          <a:xfrm>
            <a:off x="2086726" y="5048643"/>
            <a:ext cx="9895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r>
              <a:rPr lang="fr-FR" sz="2400" dirty="0"/>
              <a:t> in </a:t>
            </a:r>
            <a:r>
              <a:rPr lang="fr-FR" sz="2400" dirty="0" err="1"/>
              <a:t>grey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additional</a:t>
            </a:r>
            <a:r>
              <a:rPr lang="fr-FR" sz="2400" dirty="0"/>
              <a:t> display by </a:t>
            </a:r>
            <a:r>
              <a:rPr lang="fr-FR" sz="2400" dirty="0" err="1"/>
              <a:t>IntelliJ</a:t>
            </a:r>
            <a:r>
              <a:rPr lang="fr-FR" sz="2400" dirty="0"/>
              <a:t>, but not in file !  real file content :</a:t>
            </a:r>
          </a:p>
          <a:p>
            <a:endParaRPr lang="fr-FR" sz="2400" dirty="0"/>
          </a:p>
          <a:p>
            <a:r>
              <a:rPr lang="fr-FR" sz="2400" b="1" dirty="0"/>
              <a:t>field2 = input('</a:t>
            </a:r>
            <a:r>
              <a:rPr lang="fr-FR" sz="2400" b="1" dirty="0" err="1"/>
              <a:t>inital</a:t>
            </a:r>
            <a:r>
              <a:rPr lang="fr-FR" sz="2400" b="1" dirty="0"/>
              <a:t> value');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D375D-DD83-F23D-6488-7B76F761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78" y="3776711"/>
            <a:ext cx="9564798" cy="5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01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D982-D85F-CCAA-B28E-C6B7C7B0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</a:t>
            </a:r>
            <a:r>
              <a:rPr lang="fr-FR" dirty="0" err="1"/>
              <a:t>input.required</a:t>
            </a:r>
            <a:r>
              <a:rPr lang="fr-FR" dirty="0"/>
              <a:t>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5CB5F-5F6E-1758-10A8-0998ABD01B6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D396F-93C8-F59B-B4CD-10D592EC8E8B}"/>
              </a:ext>
            </a:extLst>
          </p:cNvPr>
          <p:cNvSpPr txBox="1"/>
          <p:nvPr/>
        </p:nvSpPr>
        <p:spPr>
          <a:xfrm>
            <a:off x="1714500" y="1629910"/>
            <a:ext cx="3480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"</a:t>
            </a:r>
            <a:r>
              <a:rPr lang="fr-FR" sz="2800" dirty="0" err="1"/>
              <a:t>required</a:t>
            </a:r>
            <a:r>
              <a:rPr lang="fr-FR" sz="2800" dirty="0"/>
              <a:t>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9F5E1-2A71-CE0A-B5A4-E82EB03A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5213884"/>
            <a:ext cx="10906125" cy="1467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43DD1-DD8E-3510-2E92-089B38686566}"/>
              </a:ext>
            </a:extLst>
          </p:cNvPr>
          <p:cNvSpPr txBox="1"/>
          <p:nvPr/>
        </p:nvSpPr>
        <p:spPr>
          <a:xfrm>
            <a:off x="738188" y="4519492"/>
            <a:ext cx="5312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forgetting</a:t>
            </a:r>
            <a:r>
              <a:rPr lang="fr-FR" sz="2800" dirty="0"/>
              <a:t> to set   [field3]='...'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05A7B-3681-D617-D20C-25406C01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06" y="4574403"/>
            <a:ext cx="4359476" cy="413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65394-67CD-2DE4-ECFF-A3C27681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38" y="2299867"/>
            <a:ext cx="9527572" cy="6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04C7-2522-7B9F-6909-09F44CA5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with</a:t>
            </a:r>
            <a:r>
              <a:rPr lang="fr-FR" dirty="0"/>
              <a:t> Chrome debugger (F12)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0B4E-A789-9DD1-94E5-EDBED9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76" y="1757170"/>
            <a:ext cx="6675698" cy="44390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9A86F-2E5A-DE81-0190-CA773D138C96}"/>
              </a:ext>
            </a:extLst>
          </p:cNvPr>
          <p:cNvSpPr/>
          <p:nvPr/>
        </p:nvSpPr>
        <p:spPr>
          <a:xfrm flipV="1">
            <a:off x="5258937" y="4203510"/>
            <a:ext cx="1851547" cy="23656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040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" y="0"/>
            <a:ext cx="12034837" cy="86890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binding 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expr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FCD2-9C97-4873-63DB-0C8EC0D6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628619"/>
            <a:ext cx="9590601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48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FBD8C-930E-3BAE-2688-DD65DD202826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389DF7-67F7-8112-4570-4302749CF2F6}"/>
              </a:ext>
            </a:extLst>
          </p:cNvPr>
          <p:cNvSpPr/>
          <p:nvPr/>
        </p:nvSpPr>
        <p:spPr>
          <a:xfrm>
            <a:off x="2865746" y="4462748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1D253-71C9-6182-9132-5D5BD2A916BC}"/>
              </a:ext>
            </a:extLst>
          </p:cNvPr>
          <p:cNvSpPr/>
          <p:nvPr/>
        </p:nvSpPr>
        <p:spPr>
          <a:xfrm>
            <a:off x="3684896" y="1619534"/>
            <a:ext cx="5259079" cy="27762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0E20AB-1A6B-34DF-DCF5-7404A8B81587}"/>
              </a:ext>
            </a:extLst>
          </p:cNvPr>
          <p:cNvSpPr/>
          <p:nvPr/>
        </p:nvSpPr>
        <p:spPr>
          <a:xfrm>
            <a:off x="3823009" y="4908550"/>
            <a:ext cx="6949766" cy="13255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25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26D4-BF27-4D88-BF74-0FA8264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callback: (click)=« code…»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BC19-7E9A-FCFC-3054-46C2834B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05" y="2386951"/>
            <a:ext cx="6973607" cy="675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08458-6D70-4F62-1D3E-60AA0DF1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05" y="3729012"/>
            <a:ext cx="5693009" cy="114302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C5C426D-6EA4-4DB4-6AD3-87E531A0F2F3}"/>
              </a:ext>
            </a:extLst>
          </p:cNvPr>
          <p:cNvSpPr/>
          <p:nvPr/>
        </p:nvSpPr>
        <p:spPr>
          <a:xfrm rot="3119245">
            <a:off x="5659466" y="2858463"/>
            <a:ext cx="200414" cy="10800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508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C0B2-F96A-53F9-BF4A-CD1D063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(click)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« $</a:t>
            </a:r>
            <a:r>
              <a:rPr lang="fr-FR" dirty="0" err="1"/>
              <a:t>event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0D591-3B28-E015-E2E2-42275FAA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3" y="2514600"/>
            <a:ext cx="6762923" cy="57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FFD08-1141-B930-91BE-39E98EB8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3" y="3638519"/>
            <a:ext cx="6280946" cy="12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5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37F8-A417-1B58-1589-44A3837D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Demo</a:t>
            </a:r>
            <a:r>
              <a:rPr lang="fr-FR" dirty="0"/>
              <a:t> … log in Chrome F12 &gt;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73CE4-18CA-09FE-5AE9-09B319C0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5" y="2253513"/>
            <a:ext cx="10154530" cy="23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74EC-5543-646A-C479-680CCF51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7" y="169862"/>
            <a:ext cx="2352675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detail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D0777-8E37-139A-1399-F20A2814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4" y="0"/>
            <a:ext cx="949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3A3D-ABB2-1DCC-0D6A-F196775D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Chrome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breakpoint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ABFA-5884-3609-26F5-9290BFA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0" y="1325401"/>
            <a:ext cx="11411939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4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BC05-F7A7-844E-8009-3B0F7320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9399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.. « </a:t>
            </a:r>
            <a:r>
              <a:rPr lang="fr-FR" dirty="0" err="1"/>
              <a:t>ng</a:t>
            </a:r>
            <a:r>
              <a:rPr lang="fr-FR" dirty="0"/>
              <a:t> serve –c production » </a:t>
            </a:r>
            <a:br>
              <a:rPr lang="fr-FR" dirty="0"/>
            </a:br>
            <a:r>
              <a:rPr lang="fr-FR" dirty="0"/>
              <a:t>=&gt; NO source « .</a:t>
            </a:r>
            <a:r>
              <a:rPr lang="fr-FR" dirty="0" err="1"/>
              <a:t>map</a:t>
            </a:r>
            <a:r>
              <a:rPr lang="fr-FR" dirty="0"/>
              <a:t> » code !</a:t>
            </a:r>
            <a:br>
              <a:rPr lang="fr-FR" dirty="0"/>
            </a:br>
            <a:r>
              <a:rPr lang="fr-FR" dirty="0"/>
              <a:t>Can not </a:t>
            </a:r>
            <a:r>
              <a:rPr lang="fr-FR" dirty="0" err="1"/>
              <a:t>browse</a:t>
            </a:r>
            <a:r>
              <a:rPr lang="fr-FR" dirty="0"/>
              <a:t> to put </a:t>
            </a:r>
            <a:r>
              <a:rPr lang="fr-FR" dirty="0" err="1"/>
              <a:t>breakpoint</a:t>
            </a:r>
            <a:r>
              <a:rPr lang="fr-FR" dirty="0"/>
              <a:t> (</a:t>
            </a:r>
            <a:r>
              <a:rPr lang="fr-FR" dirty="0" err="1"/>
              <a:t>obfuscated</a:t>
            </a:r>
            <a:r>
              <a:rPr lang="fr-FR" dirty="0"/>
              <a:t>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11115-22F1-A127-A218-5BC0C07D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97" y="2547859"/>
            <a:ext cx="2990395" cy="2633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0A1F6-F940-D01E-4751-7A7CD5A3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97" y="5424410"/>
            <a:ext cx="3156147" cy="671522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CC081EBB-A07C-481E-DB4D-AA1FC13FEA72}"/>
              </a:ext>
            </a:extLst>
          </p:cNvPr>
          <p:cNvSpPr/>
          <p:nvPr/>
        </p:nvSpPr>
        <p:spPr>
          <a:xfrm>
            <a:off x="3819525" y="5575505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7DC8B-0ECE-5780-F037-8BC437C8C81F}"/>
              </a:ext>
            </a:extLst>
          </p:cNvPr>
          <p:cNvSpPr/>
          <p:nvPr/>
        </p:nvSpPr>
        <p:spPr>
          <a:xfrm rot="17372617">
            <a:off x="-894826" y="2904262"/>
            <a:ext cx="38184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Remark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Source .map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4772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(click) on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@Output()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430BD-F6EE-DCDD-CDF4-2DF46949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34" y="1312336"/>
            <a:ext cx="4780793" cy="55411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DF1701-4E8B-D007-B00C-0A93EE485A17}"/>
              </a:ext>
            </a:extLst>
          </p:cNvPr>
          <p:cNvSpPr/>
          <p:nvPr/>
        </p:nvSpPr>
        <p:spPr>
          <a:xfrm rot="12550024">
            <a:off x="3038475" y="41338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4C7D89-12EA-B095-0B6E-A23E606B9196}"/>
              </a:ext>
            </a:extLst>
          </p:cNvPr>
          <p:cNvSpPr/>
          <p:nvPr/>
        </p:nvSpPr>
        <p:spPr>
          <a:xfrm rot="11748773">
            <a:off x="2951654" y="43243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C8DA5-8450-BBF9-BE35-1865AFEB9D37}"/>
              </a:ext>
            </a:extLst>
          </p:cNvPr>
          <p:cNvSpPr/>
          <p:nvPr/>
        </p:nvSpPr>
        <p:spPr>
          <a:xfrm rot="10800000">
            <a:off x="2909675" y="4515085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9A4261-D61B-F06D-71FE-EF10083A38AF}"/>
              </a:ext>
            </a:extLst>
          </p:cNvPr>
          <p:cNvSpPr/>
          <p:nvPr/>
        </p:nvSpPr>
        <p:spPr>
          <a:xfrm rot="10800000">
            <a:off x="8995266" y="4891087"/>
            <a:ext cx="739283" cy="238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E4DF2-90CC-B67C-8775-11A54620147D}"/>
              </a:ext>
            </a:extLst>
          </p:cNvPr>
          <p:cNvSpPr txBox="1"/>
          <p:nvPr/>
        </p:nvSpPr>
        <p:spPr>
          <a:xfrm>
            <a:off x="9776595" y="4734161"/>
            <a:ext cx="2415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Triggered</a:t>
            </a:r>
            <a:r>
              <a:rPr lang="fr-FR" sz="2400" dirty="0"/>
              <a:t> in </a:t>
            </a:r>
            <a:r>
              <a:rPr lang="fr-FR" sz="2400" dirty="0" err="1"/>
              <a:t>child</a:t>
            </a:r>
            <a:br>
              <a:rPr lang="fr-FR" sz="2400" dirty="0"/>
            </a:br>
            <a:r>
              <a:rPr lang="fr-FR" sz="2400" dirty="0"/>
              <a:t>component (click)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C4E18-2108-0577-2AEE-09942AF34F07}"/>
              </a:ext>
            </a:extLst>
          </p:cNvPr>
          <p:cNvSpPr txBox="1"/>
          <p:nvPr/>
        </p:nvSpPr>
        <p:spPr>
          <a:xfrm>
            <a:off x="6318430" y="4624623"/>
            <a:ext cx="174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.</a:t>
            </a:r>
            <a:r>
              <a:rPr lang="fr-FR" sz="2400" b="1" dirty="0" err="1"/>
              <a:t>next</a:t>
            </a:r>
            <a:r>
              <a:rPr lang="fr-FR" sz="2400" b="1" dirty="0"/>
              <a:t>(</a:t>
            </a:r>
            <a:r>
              <a:rPr lang="fr-FR" sz="2400" b="1" dirty="0" err="1"/>
              <a:t>event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362C-BD2A-139E-87AB-367209824758}"/>
              </a:ext>
            </a:extLst>
          </p:cNvPr>
          <p:cNvSpPr txBox="1"/>
          <p:nvPr/>
        </p:nvSpPr>
        <p:spPr>
          <a:xfrm>
            <a:off x="796995" y="3071158"/>
            <a:ext cx="1809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@Output() =</a:t>
            </a:r>
          </a:p>
          <a:p>
            <a:r>
              <a:rPr lang="fr-FR" sz="2400" b="1" dirty="0"/>
              <a:t>Observable</a:t>
            </a:r>
          </a:p>
          <a:p>
            <a:r>
              <a:rPr lang="fr-FR" sz="2400" b="1" dirty="0" err="1"/>
              <a:t>subscribed</a:t>
            </a:r>
            <a:endParaRPr lang="fr-FR" sz="2400" b="1" dirty="0"/>
          </a:p>
          <a:p>
            <a:r>
              <a:rPr lang="fr-FR" sz="2400" dirty="0" err="1"/>
              <a:t>from</a:t>
            </a:r>
            <a:r>
              <a:rPr lang="fr-FR" sz="2400" dirty="0"/>
              <a:t> parent</a:t>
            </a:r>
          </a:p>
          <a:p>
            <a:r>
              <a:rPr lang="fr-FR" sz="2400" dirty="0"/>
              <a:t>components 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333372-6C11-0B2E-3C79-6BE5130622ED}"/>
              </a:ext>
            </a:extLst>
          </p:cNvPr>
          <p:cNvSpPr/>
          <p:nvPr/>
        </p:nvSpPr>
        <p:spPr>
          <a:xfrm>
            <a:off x="3939343" y="1520464"/>
            <a:ext cx="3804482" cy="270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B7D457-77F6-BA7A-750C-3C9980E02945}"/>
              </a:ext>
            </a:extLst>
          </p:cNvPr>
          <p:cNvSpPr/>
          <p:nvPr/>
        </p:nvSpPr>
        <p:spPr>
          <a:xfrm>
            <a:off x="4193759" y="4141065"/>
            <a:ext cx="3364329" cy="531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34BF4F-10C6-0895-928C-2733E2C7D5CD}"/>
              </a:ext>
            </a:extLst>
          </p:cNvPr>
          <p:cNvSpPr/>
          <p:nvPr/>
        </p:nvSpPr>
        <p:spPr>
          <a:xfrm rot="16200000">
            <a:off x="5937179" y="4646541"/>
            <a:ext cx="393251" cy="372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A8EC16-4C40-CAE6-4A72-128319DE69CE}"/>
              </a:ext>
            </a:extLst>
          </p:cNvPr>
          <p:cNvSpPr/>
          <p:nvPr/>
        </p:nvSpPr>
        <p:spPr>
          <a:xfrm>
            <a:off x="4413835" y="5054986"/>
            <a:ext cx="4244390" cy="282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539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Subscribe</a:t>
            </a:r>
            <a:r>
              <a:rPr lang="fr-FR" dirty="0"/>
              <a:t> to @Output :  (</a:t>
            </a:r>
            <a:r>
              <a:rPr lang="fr-FR" dirty="0" err="1"/>
              <a:t>childFieldChange</a:t>
            </a:r>
            <a:r>
              <a:rPr lang="fr-FR" dirty="0"/>
              <a:t>)=« </a:t>
            </a:r>
            <a:r>
              <a:rPr lang="fr-FR" dirty="0" err="1"/>
              <a:t>parentCallback</a:t>
            </a:r>
            <a:r>
              <a:rPr lang="fr-FR" dirty="0"/>
              <a:t> ($</a:t>
            </a:r>
            <a:r>
              <a:rPr lang="fr-FR" dirty="0" err="1"/>
              <a:t>event</a:t>
            </a:r>
            <a:r>
              <a:rPr lang="fr-FR" dirty="0"/>
              <a:t>)»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FE850-26E5-AEBA-388A-D144A4B9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42" y="1352469"/>
            <a:ext cx="5272333" cy="1757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82EEC-C4BD-DC4E-CB5C-A53E886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42" y="3284260"/>
            <a:ext cx="6339134" cy="3573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55ABAE-ED06-9AB0-F9AD-52886A60197C}"/>
              </a:ext>
            </a:extLst>
          </p:cNvPr>
          <p:cNvSpPr/>
          <p:nvPr/>
        </p:nvSpPr>
        <p:spPr>
          <a:xfrm>
            <a:off x="4338637" y="2240805"/>
            <a:ext cx="3995737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1494-650E-C58E-9EB5-B99EDE944408}"/>
              </a:ext>
            </a:extLst>
          </p:cNvPr>
          <p:cNvSpPr/>
          <p:nvPr/>
        </p:nvSpPr>
        <p:spPr>
          <a:xfrm>
            <a:off x="3929062" y="3736230"/>
            <a:ext cx="5605463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D795F-8871-C0FF-83A5-58DB49560DFB}"/>
              </a:ext>
            </a:extLst>
          </p:cNvPr>
          <p:cNvSpPr/>
          <p:nvPr/>
        </p:nvSpPr>
        <p:spPr>
          <a:xfrm>
            <a:off x="4062414" y="5591738"/>
            <a:ext cx="3143250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BA68-CCD3-C775-68CA-9D9CD8B6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{{ </a:t>
            </a:r>
            <a:r>
              <a:rPr lang="fr-FR" dirty="0" err="1"/>
              <a:t>fieldNotFound</a:t>
            </a:r>
            <a:r>
              <a:rPr lang="fr-FR" dirty="0"/>
              <a:t> }}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F0C38-A593-F1C2-1F11-A7D9C8B7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20" y="1690688"/>
            <a:ext cx="8711532" cy="48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79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8E8CF8-26B9-37C8-C7AE-B0C34C0B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34" y="1309495"/>
            <a:ext cx="6462782" cy="538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4C58C-A316-35B4-4757-30492ED4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55"/>
            <a:ext cx="10515600" cy="904121"/>
          </a:xfrm>
        </p:spPr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output&lt;Type&gt;()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BB89-2142-EF7B-987E-D899E4ECD90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95886-6DCB-FF2A-7288-0AC81752EBA5}"/>
              </a:ext>
            </a:extLst>
          </p:cNvPr>
          <p:cNvSpPr/>
          <p:nvPr/>
        </p:nvSpPr>
        <p:spPr>
          <a:xfrm>
            <a:off x="5805488" y="1769317"/>
            <a:ext cx="752476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4845A-1362-596C-3741-429E13C1B0EE}"/>
              </a:ext>
            </a:extLst>
          </p:cNvPr>
          <p:cNvSpPr/>
          <p:nvPr/>
        </p:nvSpPr>
        <p:spPr>
          <a:xfrm>
            <a:off x="3814762" y="4874467"/>
            <a:ext cx="5305425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E3EA7-6E16-4206-BD9B-88EF588B588A}"/>
              </a:ext>
            </a:extLst>
          </p:cNvPr>
          <p:cNvSpPr/>
          <p:nvPr/>
        </p:nvSpPr>
        <p:spPr>
          <a:xfrm>
            <a:off x="4600574" y="6112717"/>
            <a:ext cx="1133475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298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Chrome Debugger &gt; « Call Stack » (parent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1F10-AC5C-DE6A-A937-A73E269E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28" y="795338"/>
            <a:ext cx="9502925" cy="5700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28907-1A09-B02E-96A2-04ABB51BA5D3}"/>
              </a:ext>
            </a:extLst>
          </p:cNvPr>
          <p:cNvSpPr/>
          <p:nvPr/>
        </p:nvSpPr>
        <p:spPr>
          <a:xfrm>
            <a:off x="7038975" y="3143250"/>
            <a:ext cx="4200525" cy="256698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5B82D-9E96-834F-BF5E-4E87ACA33F43}"/>
              </a:ext>
            </a:extLst>
          </p:cNvPr>
          <p:cNvSpPr/>
          <p:nvPr/>
        </p:nvSpPr>
        <p:spPr>
          <a:xfrm>
            <a:off x="6853238" y="3471863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12D317-A581-AB7E-D910-5FC545749CE7}"/>
              </a:ext>
            </a:extLst>
          </p:cNvPr>
          <p:cNvSpPr/>
          <p:nvPr/>
        </p:nvSpPr>
        <p:spPr>
          <a:xfrm rot="6686486">
            <a:off x="6360944" y="3258155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56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634788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 caller[1] (parent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D0CF6-D512-97D0-C880-AA8D0D4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38018"/>
            <a:ext cx="8923793" cy="4781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C0154-D86D-31FF-67A8-0A31F4B65098}"/>
              </a:ext>
            </a:extLst>
          </p:cNvPr>
          <p:cNvSpPr/>
          <p:nvPr/>
        </p:nvSpPr>
        <p:spPr>
          <a:xfrm>
            <a:off x="6519852" y="3886222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B5E77C-FF9D-6D35-71C4-99686946E7E4}"/>
              </a:ext>
            </a:extLst>
          </p:cNvPr>
          <p:cNvSpPr/>
          <p:nvPr/>
        </p:nvSpPr>
        <p:spPr>
          <a:xfrm rot="6686486">
            <a:off x="6027558" y="3672514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Parent[2] caller (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BC942-74EC-5734-F4FB-70A2295F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1148517"/>
            <a:ext cx="8954276" cy="4560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8EB93A-04A3-8F32-8A83-10AE906D176A}"/>
              </a:ext>
            </a:extLst>
          </p:cNvPr>
          <p:cNvSpPr/>
          <p:nvPr/>
        </p:nvSpPr>
        <p:spPr>
          <a:xfrm>
            <a:off x="6472230" y="3933838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02B6315-0530-7273-BCE6-2B5643D8D29C}"/>
              </a:ext>
            </a:extLst>
          </p:cNvPr>
          <p:cNvSpPr/>
          <p:nvPr/>
        </p:nvSpPr>
        <p:spPr>
          <a:xfrm rot="6686486">
            <a:off x="5979936" y="3720130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… Parent[3] caller (</a:t>
            </a:r>
            <a:r>
              <a:rPr lang="fr-FR" dirty="0" err="1"/>
              <a:t>child</a:t>
            </a:r>
            <a:r>
              <a:rPr lang="fr-FR" dirty="0"/>
              <a:t>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ABF3B-A988-1ADB-27AC-13EADDDA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1110414"/>
            <a:ext cx="8916173" cy="4637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942F7-60DD-2E45-3AE3-54FC53B8F98B}"/>
              </a:ext>
            </a:extLst>
          </p:cNvPr>
          <p:cNvSpPr/>
          <p:nvPr/>
        </p:nvSpPr>
        <p:spPr>
          <a:xfrm>
            <a:off x="6472230" y="4233887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921870-8782-AF29-67CE-A226ABEDE468}"/>
              </a:ext>
            </a:extLst>
          </p:cNvPr>
          <p:cNvSpPr/>
          <p:nvPr/>
        </p:nvSpPr>
        <p:spPr>
          <a:xfrm rot="6686486">
            <a:off x="5979936" y="4020179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() = Change binding</a:t>
            </a:r>
            <a:br>
              <a:rPr lang="fr-FR" dirty="0"/>
            </a:br>
            <a:r>
              <a:rPr lang="fr-FR" dirty="0"/>
              <a:t>reverse </a:t>
            </a:r>
            <a:r>
              <a:rPr lang="fr-FR" dirty="0" err="1"/>
              <a:t>way</a:t>
            </a:r>
            <a:r>
              <a:rPr lang="fr-FR" dirty="0"/>
              <a:t>: </a:t>
            </a:r>
            <a:r>
              <a:rPr lang="fr-FR" dirty="0" err="1"/>
              <a:t>child</a:t>
            </a:r>
            <a:r>
              <a:rPr lang="fr-FR" dirty="0"/>
              <a:t> -&gt; parent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2271286">
            <a:off x="4869307" y="3982078"/>
            <a:ext cx="216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Change Binding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06348-1B89-EF42-7604-F0D1279F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42" y="2207272"/>
            <a:ext cx="4441380" cy="437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63071B-1963-F9DF-A139-B09FD85B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35" y="4372808"/>
            <a:ext cx="4864407" cy="154968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9213AD-9E8C-2F04-126C-B0750AB714AE}"/>
              </a:ext>
            </a:extLst>
          </p:cNvPr>
          <p:cNvSpPr/>
          <p:nvPr/>
        </p:nvSpPr>
        <p:spPr>
          <a:xfrm rot="5400000">
            <a:off x="10462975" y="3520813"/>
            <a:ext cx="1842028" cy="182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D07874-0A75-8FB9-663B-CD3FC3EAAD1A}"/>
              </a:ext>
            </a:extLst>
          </p:cNvPr>
          <p:cNvSpPr/>
          <p:nvPr/>
        </p:nvSpPr>
        <p:spPr>
          <a:xfrm rot="7845561">
            <a:off x="8597732" y="5149491"/>
            <a:ext cx="673535" cy="222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32BAE0-3081-EC88-7C47-558433705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12" y="2178547"/>
            <a:ext cx="4324491" cy="86489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F03AF4-C741-6A17-79FE-CF1A8D3C2F95}"/>
              </a:ext>
            </a:extLst>
          </p:cNvPr>
          <p:cNvSpPr/>
          <p:nvPr/>
        </p:nvSpPr>
        <p:spPr>
          <a:xfrm rot="13051524">
            <a:off x="3053539" y="4097743"/>
            <a:ext cx="4841353" cy="229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0490C-8A8A-1FCB-1C54-7ADFE054A7CA}"/>
              </a:ext>
            </a:extLst>
          </p:cNvPr>
          <p:cNvSpPr/>
          <p:nvPr/>
        </p:nvSpPr>
        <p:spPr>
          <a:xfrm rot="8188106">
            <a:off x="2665139" y="3640248"/>
            <a:ext cx="2690906" cy="189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B57581-8C5E-9220-4334-E1331438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85" y="4730335"/>
            <a:ext cx="4700543" cy="8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4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Reminder</a:t>
            </a:r>
            <a:r>
              <a:rPr lang="fr-FR" dirty="0"/>
              <a:t>) [] = One-</a:t>
            </a:r>
            <a:r>
              <a:rPr lang="fr-FR" dirty="0" err="1"/>
              <a:t>Way</a:t>
            </a:r>
            <a:r>
              <a:rPr lang="fr-FR" dirty="0"/>
              <a:t> data binding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577A6-7232-2385-34FC-1C5C84DF328F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1756D-7293-2AAB-3531-A37B7428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03B3E-5E13-BD42-73F6-DC5A0B9B379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A9731-D4C1-7E42-F973-253B4869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3C60-13AE-DBA9-CF4E-2D8816A7E2E2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44A66-A1E8-5691-DA1D-D42C55C4EA47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2C2B9-7AAC-7471-7A35-2501D79E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B1FAC-8D6D-6C12-8E9A-52196D38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625EFD-5AF6-9D6C-188A-ADA62E1F2953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707A0C-ACF3-9D31-994D-8A4B44CDFC80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7FC1DD-2192-00EB-F521-EAB3EB33B20C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16A48-5917-D011-450A-96057CE7D3B7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712112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C7FC8-3922-503E-E9E3-2AE5CF738F01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0D451EB-A59E-CB77-143D-953089B0B650}"/>
              </a:ext>
            </a:extLst>
          </p:cNvPr>
          <p:cNvSpPr/>
          <p:nvPr/>
        </p:nvSpPr>
        <p:spPr>
          <a:xfrm>
            <a:off x="2775259" y="5004405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F0156-BC8A-1E88-5C50-3554C685C6C7}"/>
              </a:ext>
            </a:extLst>
          </p:cNvPr>
          <p:cNvSpPr/>
          <p:nvPr/>
        </p:nvSpPr>
        <p:spPr>
          <a:xfrm>
            <a:off x="3940046" y="1619533"/>
            <a:ext cx="6132641" cy="32810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284A2-3F81-DB48-60BC-B6255E5496B9}"/>
              </a:ext>
            </a:extLst>
          </p:cNvPr>
          <p:cNvSpPr/>
          <p:nvPr/>
        </p:nvSpPr>
        <p:spPr>
          <a:xfrm>
            <a:off x="4119563" y="5405437"/>
            <a:ext cx="6376987" cy="7905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082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1D83-2783-A51E-444E-23C2112E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65125"/>
            <a:ext cx="120205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value type (string ..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&lt;string&gt;)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callback as setter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C902C-F8E8-D37B-6D4D-5A49E197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631" y="3024704"/>
            <a:ext cx="4800737" cy="115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EFA9D-C74F-7F65-F4A6-7153541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60" y="4687242"/>
            <a:ext cx="4457517" cy="4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[()]  =  2-Way Data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9B3E2-CC1C-5063-805A-F36E10516563}"/>
              </a:ext>
            </a:extLst>
          </p:cNvPr>
          <p:cNvSpPr txBox="1"/>
          <p:nvPr/>
        </p:nvSpPr>
        <p:spPr>
          <a:xfrm>
            <a:off x="1276350" y="1826775"/>
            <a:ext cx="4459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</a:t>
            </a:r>
          </a:p>
          <a:p>
            <a:br>
              <a:rPr lang="fr-FR" sz="2800" b="1" dirty="0"/>
            </a:br>
            <a:r>
              <a:rPr lang="fr-FR" sz="2800" b="1" dirty="0"/>
              <a:t>+ </a:t>
            </a:r>
          </a:p>
          <a:p>
            <a:endParaRPr lang="fr-FR" sz="2800" b="1" dirty="0"/>
          </a:p>
          <a:p>
            <a:r>
              <a:rPr lang="fr-FR" sz="2800" b="1" dirty="0"/>
              <a:t>1</a:t>
            </a:r>
            <a:br>
              <a:rPr lang="fr-FR" sz="2800" b="1" dirty="0"/>
            </a:br>
            <a:endParaRPr lang="fr-FR" sz="2800" b="1" dirty="0"/>
          </a:p>
          <a:p>
            <a:r>
              <a:rPr lang="fr-FR" sz="2800" b="1" dirty="0"/>
              <a:t>= </a:t>
            </a:r>
          </a:p>
          <a:p>
            <a:endParaRPr lang="fr-FR" sz="2800" b="1" dirty="0"/>
          </a:p>
          <a:p>
            <a:r>
              <a:rPr lang="fr-FR" sz="28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DE05F-F118-7B5D-CB00-26EB586BAACA}"/>
              </a:ext>
            </a:extLst>
          </p:cNvPr>
          <p:cNvSpPr txBox="1"/>
          <p:nvPr/>
        </p:nvSpPr>
        <p:spPr>
          <a:xfrm>
            <a:off x="5486400" y="1826775"/>
            <a:ext cx="6878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</a:t>
            </a:r>
            <a:r>
              <a:rPr lang="fr-FR" sz="2800" dirty="0" err="1"/>
              <a:t>childField</a:t>
            </a:r>
            <a:r>
              <a:rPr lang="fr-FR" sz="2800" dirty="0"/>
              <a:t>]=« </a:t>
            </a:r>
            <a:r>
              <a:rPr lang="fr-FR" sz="2800" dirty="0" err="1"/>
              <a:t>parentField</a:t>
            </a:r>
            <a:r>
              <a:rPr lang="fr-FR" sz="2800" dirty="0"/>
              <a:t> »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childFieldChange</a:t>
            </a:r>
            <a:r>
              <a:rPr lang="fr-FR" sz="2800" dirty="0"/>
              <a:t>)=« </a:t>
            </a:r>
            <a:r>
              <a:rPr lang="fr-FR" sz="2800" dirty="0" err="1"/>
              <a:t>parentField</a:t>
            </a:r>
            <a:r>
              <a:rPr lang="fr-FR" sz="2800" dirty="0"/>
              <a:t> = $</a:t>
            </a:r>
            <a:r>
              <a:rPr lang="fr-FR" sz="2800" dirty="0" err="1"/>
              <a:t>event</a:t>
            </a:r>
            <a:r>
              <a:rPr lang="fr-FR" sz="2800" dirty="0"/>
              <a:t>; »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</a:t>
            </a:r>
            <a:r>
              <a:rPr lang="fr-FR" sz="2800" b="1" dirty="0" err="1"/>
              <a:t>childField</a:t>
            </a:r>
            <a:r>
              <a:rPr lang="fr-FR" sz="2800" b="1" dirty="0"/>
              <a:t>)]=« </a:t>
            </a:r>
            <a:r>
              <a:rPr lang="fr-FR" sz="2800" b="1" dirty="0" err="1"/>
              <a:t>parentField</a:t>
            </a:r>
            <a:r>
              <a:rPr lang="fr-FR" sz="2800" b="1" dirty="0"/>
              <a:t>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1CA5E-2E84-6748-FD73-F30F33DBA91E}"/>
              </a:ext>
            </a:extLst>
          </p:cNvPr>
          <p:cNvSpPr txBox="1"/>
          <p:nvPr/>
        </p:nvSpPr>
        <p:spPr>
          <a:xfrm>
            <a:off x="3195637" y="1826775"/>
            <a:ext cx="6431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[]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()</a:t>
            </a:r>
          </a:p>
          <a:p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[()]</a:t>
            </a:r>
          </a:p>
        </p:txBody>
      </p:sp>
    </p:spTree>
    <p:extLst>
      <p:ext uri="{BB962C8B-B14F-4D97-AF65-F5344CB8AC3E}">
        <p14:creationId xmlns:p14="http://schemas.microsoft.com/office/powerpoint/2010/main" val="90811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875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{{ </a:t>
            </a:r>
            <a:r>
              <a:rPr lang="fr-FR" dirty="0" err="1"/>
              <a:t>complexExpr</a:t>
            </a:r>
            <a:r>
              <a:rPr lang="fr-FR" dirty="0"/>
              <a:t> }}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5F108-1514-34E4-8C47-57546325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" y="3328988"/>
            <a:ext cx="4362828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94533-9AAF-3859-DA4D-1476FB4A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58" y="1783557"/>
            <a:ext cx="816270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21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95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2-Way Data Binding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naming</a:t>
            </a:r>
            <a:r>
              <a:rPr lang="fr-FR" dirty="0"/>
              <a:t> Convention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field</a:t>
            </a:r>
            <a:r>
              <a:rPr lang="fr-FR" dirty="0"/>
              <a:t> »  &lt;-&gt;  « </a:t>
            </a:r>
            <a:r>
              <a:rPr lang="fr-FR" dirty="0" err="1"/>
              <a:t>fieldChange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event</a:t>
            </a:r>
            <a:r>
              <a:rPr lang="fr-FR" dirty="0"/>
              <a:t> type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47584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FS Home. Banana Bulk Pack Box 1.2kg">
            <a:extLst>
              <a:ext uri="{FF2B5EF4-FFF2-40B4-BE49-F238E27FC236}">
                <a16:creationId xmlns:a16="http://schemas.microsoft.com/office/drawing/2014/main" id="{F0A4BBFB-98B2-145D-7D63-D7A1E574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2352675"/>
            <a:ext cx="44672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1A13E-193C-89F8-763C-ECFD067D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35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Mnemonic</a:t>
            </a:r>
            <a:r>
              <a:rPr lang="fr-FR" dirty="0"/>
              <a:t> Tips: [()]   </a:t>
            </a:r>
            <a:r>
              <a:rPr lang="fr-FR" dirty="0" err="1"/>
              <a:t>instead</a:t>
            </a:r>
            <a:r>
              <a:rPr lang="fr-FR" dirty="0"/>
              <a:t> of  ([])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[()]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= « Banana Box »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= banana </a:t>
            </a:r>
            <a:r>
              <a:rPr lang="fr-FR" dirty="0" err="1"/>
              <a:t>inside</a:t>
            </a:r>
            <a:r>
              <a:rPr lang="fr-FR" dirty="0"/>
              <a:t> a box</a:t>
            </a:r>
          </a:p>
        </p:txBody>
      </p:sp>
    </p:spTree>
    <p:extLst>
      <p:ext uri="{BB962C8B-B14F-4D97-AF65-F5344CB8AC3E}">
        <p14:creationId xmlns:p14="http://schemas.microsoft.com/office/powerpoint/2010/main" val="3532664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[(</a:t>
            </a:r>
            <a:r>
              <a:rPr lang="fr-FR" dirty="0" err="1"/>
              <a:t>childField</a:t>
            </a:r>
            <a:r>
              <a:rPr lang="fr-FR" dirty="0"/>
              <a:t>)]=« </a:t>
            </a:r>
            <a:r>
              <a:rPr lang="fr-FR" dirty="0" err="1"/>
              <a:t>parentField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169119" y="3790796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169119" y="1745606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1749379">
            <a:off x="4423218" y="3900967"/>
            <a:ext cx="2656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2-way Data Binding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07FF2-6DF8-0063-F400-A91EDE09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2" y="2271996"/>
            <a:ext cx="5303366" cy="935229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0C87C88-AF5C-2EAB-0BBA-579AD41EDB73}"/>
              </a:ext>
            </a:extLst>
          </p:cNvPr>
          <p:cNvSpPr/>
          <p:nvPr/>
        </p:nvSpPr>
        <p:spPr>
          <a:xfrm rot="1740563">
            <a:off x="2582745" y="4005541"/>
            <a:ext cx="4742269" cy="3286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F7F21-EC0B-2346-9289-8D83FD78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41" y="5094146"/>
            <a:ext cx="3169633" cy="369331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B403B36-2FC8-B137-427B-6AA37A56BD54}"/>
              </a:ext>
            </a:extLst>
          </p:cNvPr>
          <p:cNvSpPr/>
          <p:nvPr/>
        </p:nvSpPr>
        <p:spPr>
          <a:xfrm rot="7426847" flipV="1">
            <a:off x="2404750" y="3849802"/>
            <a:ext cx="2705933" cy="34365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9DA1F1-0A75-C9BA-F439-B350D1F8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226" y="4383667"/>
            <a:ext cx="4687333" cy="15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0832114-D7DE-8D7C-FA9F-929A3701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79" y="1180907"/>
            <a:ext cx="6677259" cy="5497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1A63-BFB9-F5CC-8D2A-E6292F61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9"/>
            <a:ext cx="10515600" cy="1014412"/>
          </a:xfrm>
        </p:spPr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model&lt;Type&gt;()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541C2-983B-BDDC-FC66-A18F0DE562D7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7B7AF-2B54-D907-D94C-9715CABC53F2}"/>
              </a:ext>
            </a:extLst>
          </p:cNvPr>
          <p:cNvSpPr/>
          <p:nvPr/>
        </p:nvSpPr>
        <p:spPr>
          <a:xfrm>
            <a:off x="3962391" y="4862533"/>
            <a:ext cx="5557845" cy="3095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DEA24-C8D9-8338-6441-85995E4300AB}"/>
              </a:ext>
            </a:extLst>
          </p:cNvPr>
          <p:cNvSpPr/>
          <p:nvPr/>
        </p:nvSpPr>
        <p:spPr>
          <a:xfrm>
            <a:off x="4767263" y="5829325"/>
            <a:ext cx="1038224" cy="3095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4FA15-4736-1BE0-4F50-D425C6A23C2A}"/>
              </a:ext>
            </a:extLst>
          </p:cNvPr>
          <p:cNvSpPr/>
          <p:nvPr/>
        </p:nvSpPr>
        <p:spPr>
          <a:xfrm>
            <a:off x="6567489" y="5829325"/>
            <a:ext cx="819150" cy="3095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CEF8-144D-C948-E244-56598C286B4C}"/>
              </a:ext>
            </a:extLst>
          </p:cNvPr>
          <p:cNvSpPr/>
          <p:nvPr/>
        </p:nvSpPr>
        <p:spPr>
          <a:xfrm>
            <a:off x="5962651" y="1690713"/>
            <a:ext cx="661987" cy="3095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364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</a:t>
            </a:r>
            <a:r>
              <a:rPr lang="fr-FR" dirty="0" err="1"/>
              <a:t>ngModel</a:t>
            </a:r>
            <a:r>
              <a:rPr lang="fr-FR" dirty="0"/>
              <a:t>)] 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FormsModule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B786-BCF8-06F9-4B7E-DA1ADE79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0" y="1495425"/>
            <a:ext cx="5804463" cy="476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94FD8-8452-F63F-4E85-93A96224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2" y="2143993"/>
            <a:ext cx="2642325" cy="2496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A3E1A3-94CA-E379-554F-ACC553E8FB4C}"/>
              </a:ext>
            </a:extLst>
          </p:cNvPr>
          <p:cNvSpPr/>
          <p:nvPr/>
        </p:nvSpPr>
        <p:spPr>
          <a:xfrm>
            <a:off x="333367" y="1495425"/>
            <a:ext cx="5853120" cy="41910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1D887-6C72-AD94-F3E8-82261D79ED51}"/>
              </a:ext>
            </a:extLst>
          </p:cNvPr>
          <p:cNvSpPr/>
          <p:nvPr/>
        </p:nvSpPr>
        <p:spPr>
          <a:xfrm>
            <a:off x="333375" y="4291010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28C33-2236-9EB9-92BD-0F5866BF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8" y="3231438"/>
            <a:ext cx="6851997" cy="54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2162A9-F7FC-C209-AD94-994DBC4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78" y="4710111"/>
            <a:ext cx="881055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6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B4BA-A0EA-71D0-DF38-437C9C87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3EC54-892B-711B-6F4E-2B776DB3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82" y="2824944"/>
            <a:ext cx="5094411" cy="397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889AC-D8F9-CC7E-EFE2-34B1EB68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82" y="1576359"/>
            <a:ext cx="6047037" cy="681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6A907B-C0ED-E096-DD64-C9EB44DF90EB}"/>
              </a:ext>
            </a:extLst>
          </p:cNvPr>
          <p:cNvSpPr txBox="1"/>
          <p:nvPr/>
        </p:nvSpPr>
        <p:spPr>
          <a:xfrm>
            <a:off x="5638800" y="1207027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EF299-B7D3-340C-2763-797720E9848C}"/>
              </a:ext>
            </a:extLst>
          </p:cNvPr>
          <p:cNvSpPr txBox="1"/>
          <p:nvPr/>
        </p:nvSpPr>
        <p:spPr>
          <a:xfrm>
            <a:off x="5638800" y="2417491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</a:t>
            </a:r>
            <a:r>
              <a:rPr lang="fr-FR" b="1" dirty="0" err="1"/>
              <a:t>ts</a:t>
            </a:r>
            <a:endParaRPr lang="fr-FR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297CD7-87FB-70B7-8299-CF963339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3" y="4744390"/>
            <a:ext cx="3169633" cy="369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AB7A-3AF1-20F9-91CE-9537A596FAF8}"/>
              </a:ext>
            </a:extLst>
          </p:cNvPr>
          <p:cNvSpPr txBox="1"/>
          <p:nvPr/>
        </p:nvSpPr>
        <p:spPr>
          <a:xfrm>
            <a:off x="1136531" y="4317728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</a:t>
            </a:r>
            <a:r>
              <a:rPr lang="fr-FR" b="1" dirty="0" err="1"/>
              <a:t>ts</a:t>
            </a:r>
            <a:endParaRPr lang="fr-F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2C144-C2D2-B858-55A1-0C484D7DA5BC}"/>
              </a:ext>
            </a:extLst>
          </p:cNvPr>
          <p:cNvSpPr txBox="1"/>
          <p:nvPr/>
        </p:nvSpPr>
        <p:spPr>
          <a:xfrm>
            <a:off x="1033463" y="1207027"/>
            <a:ext cx="137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F6722E-FF92-5A50-6774-FDD1E52FE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9" y="1737989"/>
            <a:ext cx="4130742" cy="5194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CA51E4-21F7-5A8E-D866-EAA5CE19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32" y="2698558"/>
            <a:ext cx="5303366" cy="9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2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DF53-6534-A539-7AB5-BB9AB314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847"/>
            <a:ext cx="10827750" cy="18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8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F9E1E-5BFF-9637-6CE6-C10885DCDEE2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17B0D3-F642-F937-58A0-95F503CE22D6}"/>
              </a:ext>
            </a:extLst>
          </p:cNvPr>
          <p:cNvSpPr/>
          <p:nvPr/>
        </p:nvSpPr>
        <p:spPr>
          <a:xfrm>
            <a:off x="2727633" y="5467636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6A919-1582-64D1-D1BE-CA7889FCF6C3}"/>
              </a:ext>
            </a:extLst>
          </p:cNvPr>
          <p:cNvSpPr/>
          <p:nvPr/>
        </p:nvSpPr>
        <p:spPr>
          <a:xfrm>
            <a:off x="3684896" y="1619534"/>
            <a:ext cx="6567308" cy="37525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52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393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Routes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2099D-D89E-6F9B-3F99-44FBDB3B0523}"/>
              </a:ext>
            </a:extLst>
          </p:cNvPr>
          <p:cNvSpPr txBox="1"/>
          <p:nvPr/>
        </p:nvSpPr>
        <p:spPr>
          <a:xfrm>
            <a:off x="3495675" y="1695449"/>
            <a:ext cx="59034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URL </a:t>
            </a:r>
            <a:r>
              <a:rPr lang="fr-FR" sz="3200" b="1" dirty="0"/>
              <a:t>/</a:t>
            </a:r>
            <a:r>
              <a:rPr lang="fr-FR" sz="3200" b="1" dirty="0" err="1"/>
              <a:t>pageX</a:t>
            </a:r>
            <a:r>
              <a:rPr lang="fr-FR" sz="3200" dirty="0"/>
              <a:t>  =&gt;  </a:t>
            </a:r>
            <a:r>
              <a:rPr lang="fr-FR" sz="3200" b="1" dirty="0"/>
              <a:t>@Component X</a:t>
            </a:r>
            <a:br>
              <a:rPr lang="fr-FR" sz="3200" dirty="0"/>
            </a:br>
            <a:r>
              <a:rPr lang="fr-FR" sz="3200" dirty="0"/>
              <a:t>URL /</a:t>
            </a:r>
            <a:r>
              <a:rPr lang="fr-FR" sz="3200" dirty="0" err="1"/>
              <a:t>pageY</a:t>
            </a:r>
            <a:r>
              <a:rPr lang="fr-FR" sz="3200" dirty="0"/>
              <a:t>  =&gt;  @Component Y</a:t>
            </a:r>
          </a:p>
          <a:p>
            <a:endParaRPr lang="fr-FR" sz="3200" dirty="0"/>
          </a:p>
          <a:p>
            <a:r>
              <a:rPr lang="fr-FR" sz="3200" dirty="0"/>
              <a:t>May use « hash »:</a:t>
            </a:r>
          </a:p>
          <a:p>
            <a:r>
              <a:rPr lang="fr-FR" sz="3200" dirty="0"/>
              <a:t>URL </a:t>
            </a:r>
            <a:r>
              <a:rPr lang="fr-FR" sz="3200" b="1" dirty="0"/>
              <a:t>/#/</a:t>
            </a:r>
            <a:r>
              <a:rPr lang="fr-FR" sz="3200" dirty="0"/>
              <a:t>pageX  =&gt;  @Component X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May use Child-Path and Param:</a:t>
            </a:r>
          </a:p>
          <a:p>
            <a:r>
              <a:rPr lang="fr-FR" sz="3200" dirty="0"/>
              <a:t>URL /#/pageX/childY</a:t>
            </a:r>
            <a:r>
              <a:rPr lang="fr-FR" sz="3200" b="1" dirty="0"/>
              <a:t>/id1234</a:t>
            </a:r>
          </a:p>
        </p:txBody>
      </p:sp>
    </p:spTree>
    <p:extLst>
      <p:ext uri="{BB962C8B-B14F-4D97-AF65-F5344CB8AC3E}">
        <p14:creationId xmlns:p14="http://schemas.microsoft.com/office/powerpoint/2010/main" val="2227208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86E01E-EC30-53AD-8F48-195019F6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64" y="1093885"/>
            <a:ext cx="5429721" cy="40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RouterModule.forRoute</a:t>
            </a:r>
            <a:r>
              <a:rPr lang="fr-FR" dirty="0"/>
              <a:t>(routes)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EAB02-4BD0-9AB9-1FBC-33F837A1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37" y="2109710"/>
            <a:ext cx="2065199" cy="17908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FD026-64C2-5D5F-135A-E6B460F9A8A4}"/>
              </a:ext>
            </a:extLst>
          </p:cNvPr>
          <p:cNvSpPr/>
          <p:nvPr/>
        </p:nvSpPr>
        <p:spPr>
          <a:xfrm>
            <a:off x="1547813" y="3551511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C94E5-BC17-6904-6823-C343049D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66" y="5597530"/>
            <a:ext cx="4761997" cy="8134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F0DA20-A331-E06A-6B75-1BCE73116169}"/>
              </a:ext>
            </a:extLst>
          </p:cNvPr>
          <p:cNvSpPr/>
          <p:nvPr/>
        </p:nvSpPr>
        <p:spPr>
          <a:xfrm>
            <a:off x="4557713" y="2800351"/>
            <a:ext cx="4219575" cy="11002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8D536-4BAF-D4A0-4338-6F8B1CFFD688}"/>
              </a:ext>
            </a:extLst>
          </p:cNvPr>
          <p:cNvSpPr/>
          <p:nvPr/>
        </p:nvSpPr>
        <p:spPr>
          <a:xfrm>
            <a:off x="4605338" y="4294439"/>
            <a:ext cx="3695700" cy="22994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F854-75B4-F15D-172B-28BCA043F95D}"/>
              </a:ext>
            </a:extLst>
          </p:cNvPr>
          <p:cNvSpPr/>
          <p:nvPr/>
        </p:nvSpPr>
        <p:spPr>
          <a:xfrm>
            <a:off x="4710113" y="5937522"/>
            <a:ext cx="4124325" cy="47346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86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32CA-CC05-E585-D465-56879B0F4EC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8402531-E406-0EF6-BEDA-D3EF6D14F27F}"/>
              </a:ext>
            </a:extLst>
          </p:cNvPr>
          <p:cNvSpPr/>
          <p:nvPr/>
        </p:nvSpPr>
        <p:spPr>
          <a:xfrm>
            <a:off x="2867025" y="2500281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34F26-5E23-A6BD-98E3-4A7599DEB94E}"/>
              </a:ext>
            </a:extLst>
          </p:cNvPr>
          <p:cNvSpPr/>
          <p:nvPr/>
        </p:nvSpPr>
        <p:spPr>
          <a:xfrm>
            <a:off x="3684896" y="1619535"/>
            <a:ext cx="5186149" cy="7855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8CF47-445E-C4A9-B246-E8DABB9BC0A8}"/>
              </a:ext>
            </a:extLst>
          </p:cNvPr>
          <p:cNvSpPr/>
          <p:nvPr/>
        </p:nvSpPr>
        <p:spPr>
          <a:xfrm>
            <a:off x="4032559" y="2945098"/>
            <a:ext cx="6768791" cy="36664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842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AC5-7C83-15B7-5341-63F0B4EF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639"/>
            <a:ext cx="10515600" cy="971550"/>
          </a:xfrm>
        </p:spPr>
        <p:txBody>
          <a:bodyPr/>
          <a:lstStyle/>
          <a:p>
            <a:pPr algn="ctr"/>
            <a:r>
              <a:rPr lang="fr-FR" dirty="0"/>
              <a:t>providers: [  </a:t>
            </a:r>
            <a:r>
              <a:rPr lang="fr-FR" dirty="0" err="1"/>
              <a:t>provideRouter</a:t>
            </a:r>
            <a:r>
              <a:rPr lang="fr-FR" dirty="0"/>
              <a:t>(routes),  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0B17FC-8A39-F39B-30C9-3116F9999297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D11A0-6045-827F-D5FB-A8F21A89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30" y="1771651"/>
            <a:ext cx="8401053" cy="49817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6D3C9A-C465-436A-E8F8-B51CB22A01EE}"/>
              </a:ext>
            </a:extLst>
          </p:cNvPr>
          <p:cNvSpPr/>
          <p:nvPr/>
        </p:nvSpPr>
        <p:spPr>
          <a:xfrm>
            <a:off x="3219451" y="4680202"/>
            <a:ext cx="2576512" cy="25851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F35AE-68AA-7E36-F278-41B0A01ADFE4}"/>
              </a:ext>
            </a:extLst>
          </p:cNvPr>
          <p:cNvSpPr/>
          <p:nvPr/>
        </p:nvSpPr>
        <p:spPr>
          <a:xfrm>
            <a:off x="2828925" y="2518027"/>
            <a:ext cx="5314949" cy="25851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0024B-7B93-F685-779A-AB4697D99E91}"/>
              </a:ext>
            </a:extLst>
          </p:cNvPr>
          <p:cNvSpPr/>
          <p:nvPr/>
        </p:nvSpPr>
        <p:spPr>
          <a:xfrm>
            <a:off x="2828925" y="3127627"/>
            <a:ext cx="4291014" cy="25851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299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A1C8-4DAF-BC05-E618-240925BF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9" y="1195332"/>
            <a:ext cx="5715495" cy="1276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50F86-A367-BE17-43A4-72DD0338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16" y="1195332"/>
            <a:ext cx="5715495" cy="1257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3B23A-7C10-6107-5023-9ACB4459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8" y="4561868"/>
            <a:ext cx="3995861" cy="9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CD868-244C-C3A9-675C-0E85B25F6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12" y="4539758"/>
            <a:ext cx="3767263" cy="889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AC9E0-0C29-3544-363C-BB727538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58" y="2928899"/>
            <a:ext cx="5096333" cy="1152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0EF47-ABDB-FC00-79A2-A374C892C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116" y="2852718"/>
            <a:ext cx="5096333" cy="11525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94A931-51EC-FDAA-6B15-53DB32D1760C}"/>
              </a:ext>
            </a:extLst>
          </p:cNvPr>
          <p:cNvSpPr/>
          <p:nvPr/>
        </p:nvSpPr>
        <p:spPr>
          <a:xfrm>
            <a:off x="442913" y="3213373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FAC2F-E65B-C10C-330B-A1A55E278D1D}"/>
              </a:ext>
            </a:extLst>
          </p:cNvPr>
          <p:cNvSpPr/>
          <p:nvPr/>
        </p:nvSpPr>
        <p:spPr>
          <a:xfrm>
            <a:off x="6276976" y="3433838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DBB0E4-5EB5-E9F6-23E2-176416510176}"/>
              </a:ext>
            </a:extLst>
          </p:cNvPr>
          <p:cNvSpPr/>
          <p:nvPr/>
        </p:nvSpPr>
        <p:spPr>
          <a:xfrm>
            <a:off x="4048126" y="4700899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9A5AC7-A70F-6C44-BBCF-B0E84F057DB9}"/>
              </a:ext>
            </a:extLst>
          </p:cNvPr>
          <p:cNvSpPr/>
          <p:nvPr/>
        </p:nvSpPr>
        <p:spPr>
          <a:xfrm>
            <a:off x="9805989" y="4635240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49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Navigation : &lt;a </a:t>
            </a:r>
            <a:r>
              <a:rPr lang="fr-FR" dirty="0" err="1"/>
              <a:t>routerLink</a:t>
            </a:r>
            <a:r>
              <a:rPr lang="fr-FR" dirty="0"/>
              <a:t>=« /page »&gt;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7156-642D-5F7B-5891-05B0C6D1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82" y="1495381"/>
            <a:ext cx="4405468" cy="124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41D73-069C-8F6B-6EFB-A264552D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25" y="1495381"/>
            <a:ext cx="4345748" cy="1195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BB2DD-F458-8126-C724-0746B74E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25" y="3786141"/>
            <a:ext cx="4513120" cy="1495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EEC3F-1E9F-2A43-8699-73E2F3BD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73" y="3727381"/>
            <a:ext cx="4210177" cy="161298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32BC8FC-6D04-380F-0D0D-F81669F61257}"/>
              </a:ext>
            </a:extLst>
          </p:cNvPr>
          <p:cNvSpPr/>
          <p:nvPr/>
        </p:nvSpPr>
        <p:spPr>
          <a:xfrm rot="8146374">
            <a:off x="6003623" y="3948112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1D789E-3EB3-DD2A-C1B5-9B5A17A3F589}"/>
              </a:ext>
            </a:extLst>
          </p:cNvPr>
          <p:cNvSpPr/>
          <p:nvPr/>
        </p:nvSpPr>
        <p:spPr>
          <a:xfrm rot="13279498">
            <a:off x="5983614" y="3965937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15-5B7D-E722-F9F5-158AF874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Main page =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  + &lt;router-</a:t>
            </a:r>
            <a:r>
              <a:rPr lang="fr-FR" dirty="0" err="1"/>
              <a:t>outlet</a:t>
            </a:r>
            <a:r>
              <a:rPr lang="fr-FR" dirty="0"/>
              <a:t>&gt; (+ </a:t>
            </a:r>
            <a:r>
              <a:rPr lang="fr-FR" dirty="0" err="1"/>
              <a:t>footer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FCFF-A4D5-0377-2878-2CBEE92F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1567634"/>
            <a:ext cx="6247738" cy="529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40A7C-E819-23FD-85CF-5A0B8680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70" y="1643944"/>
            <a:ext cx="4222416" cy="2326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5CE2D-AB9D-12D9-B75C-DACFE5E9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71" y="4581456"/>
            <a:ext cx="4222415" cy="22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46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ActivatedRoute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&amp; param </a:t>
            </a:r>
            <a:r>
              <a:rPr lang="fr-FR" dirty="0" err="1"/>
              <a:t>from</a:t>
            </a:r>
            <a:r>
              <a:rPr lang="fr-FR" dirty="0"/>
              <a:t> 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418F4-1264-EB50-BCB7-9468720D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48" y="1233260"/>
            <a:ext cx="6471552" cy="5523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D1C77-AA92-E995-E078-4770A42A8B2B}"/>
              </a:ext>
            </a:extLst>
          </p:cNvPr>
          <p:cNvSpPr/>
          <p:nvPr/>
        </p:nvSpPr>
        <p:spPr>
          <a:xfrm>
            <a:off x="2775686" y="1182792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905EA-BA1B-9DCE-453C-2E02ADF9E945}"/>
              </a:ext>
            </a:extLst>
          </p:cNvPr>
          <p:cNvSpPr/>
          <p:nvPr/>
        </p:nvSpPr>
        <p:spPr>
          <a:xfrm>
            <a:off x="4144060" y="4252907"/>
            <a:ext cx="3242578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EF5BE-389A-B40C-7885-504749E210FA}"/>
              </a:ext>
            </a:extLst>
          </p:cNvPr>
          <p:cNvSpPr/>
          <p:nvPr/>
        </p:nvSpPr>
        <p:spPr>
          <a:xfrm>
            <a:off x="3295651" y="4538667"/>
            <a:ext cx="4981574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83BC-4657-C103-A90B-6152DBE5A137}"/>
              </a:ext>
            </a:extLst>
          </p:cNvPr>
          <p:cNvSpPr/>
          <p:nvPr/>
        </p:nvSpPr>
        <p:spPr>
          <a:xfrm>
            <a:off x="3295650" y="5626662"/>
            <a:ext cx="5986463" cy="92177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510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 to Route &amp; change param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9DE09-1AEF-AD67-214E-2C8B7EE8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3644140"/>
            <a:ext cx="5582502" cy="2147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38F4-3552-F17D-1145-63C7C1D7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" y="1678109"/>
            <a:ext cx="5956552" cy="380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67F17-1709-8C65-ECB0-0BAFCDD7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36" y="2595510"/>
            <a:ext cx="11113328" cy="53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0B3CB9-DA34-8311-85C2-CAF8B360326C}"/>
              </a:ext>
            </a:extLst>
          </p:cNvPr>
          <p:cNvSpPr/>
          <p:nvPr/>
        </p:nvSpPr>
        <p:spPr>
          <a:xfrm>
            <a:off x="8262930" y="2687744"/>
            <a:ext cx="30718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7EA8B9-1347-8EB2-DA46-E16072A22810}"/>
              </a:ext>
            </a:extLst>
          </p:cNvPr>
          <p:cNvSpPr/>
          <p:nvPr/>
        </p:nvSpPr>
        <p:spPr>
          <a:xfrm>
            <a:off x="818298" y="3997429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BDD9D-0041-A7FF-C1AB-6729F8E0EF2D}"/>
              </a:ext>
            </a:extLst>
          </p:cNvPr>
          <p:cNvSpPr/>
          <p:nvPr/>
        </p:nvSpPr>
        <p:spPr>
          <a:xfrm>
            <a:off x="757238" y="1678109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29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data in @Service</a:t>
            </a:r>
            <a:br>
              <a:rPr lang="fr-FR" dirty="0"/>
            </a:br>
            <a:r>
              <a:rPr lang="fr-FR" dirty="0"/>
              <a:t>… to </a:t>
            </a:r>
            <a:r>
              <a:rPr lang="fr-FR" dirty="0" err="1"/>
              <a:t>keep</a:t>
            </a:r>
            <a:r>
              <a:rPr lang="fr-FR" dirty="0"/>
              <a:t> value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changing</a:t>
            </a:r>
            <a:r>
              <a:rPr lang="fr-FR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30F1D-DC06-884C-30E8-9C1532C3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67" y="2274283"/>
            <a:ext cx="7765950" cy="1181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75979-FAAF-3738-F75C-7E9A9FC19107}"/>
              </a:ext>
            </a:extLst>
          </p:cNvPr>
          <p:cNvSpPr txBox="1"/>
          <p:nvPr/>
        </p:nvSpPr>
        <p:spPr>
          <a:xfrm>
            <a:off x="4497022" y="1689508"/>
            <a:ext cx="3728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</a:t>
            </a:r>
            <a:r>
              <a:rPr lang="fr-FR" sz="3200" dirty="0" err="1"/>
              <a:t>generate</a:t>
            </a:r>
            <a:r>
              <a:rPr lang="fr-FR" sz="3200" dirty="0"/>
              <a:t>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0D903-F98F-E8E3-5F98-D3CE30FA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729" y="3570510"/>
            <a:ext cx="5029369" cy="32874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CD9E5F-83A6-2ACE-0EF8-28527962EC8A}"/>
              </a:ext>
            </a:extLst>
          </p:cNvPr>
          <p:cNvSpPr/>
          <p:nvPr/>
        </p:nvSpPr>
        <p:spPr>
          <a:xfrm>
            <a:off x="4435047" y="4487982"/>
            <a:ext cx="2137203" cy="77934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683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@Injectable Service </a:t>
            </a:r>
            <a:br>
              <a:rPr lang="fr-FR" dirty="0"/>
            </a:br>
            <a:r>
              <a:rPr lang="fr-FR" dirty="0"/>
              <a:t>in @Component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7D330-4FE7-86B0-C7FC-13823CEF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00" y="1771510"/>
            <a:ext cx="6774599" cy="428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A9ED6B-F110-378B-F862-85B30D1AA3E7}"/>
              </a:ext>
            </a:extLst>
          </p:cNvPr>
          <p:cNvSpPr/>
          <p:nvPr/>
        </p:nvSpPr>
        <p:spPr>
          <a:xfrm>
            <a:off x="3325387" y="2387722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0282A3-B9E5-1517-43D2-6DD8324D7E50}"/>
              </a:ext>
            </a:extLst>
          </p:cNvPr>
          <p:cNvSpPr/>
          <p:nvPr/>
        </p:nvSpPr>
        <p:spPr>
          <a:xfrm>
            <a:off x="4873199" y="4883269"/>
            <a:ext cx="4304139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53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B18CDE-024B-1D6F-7535-6E906488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22" y="1076098"/>
            <a:ext cx="6963606" cy="578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86F378-5630-EA11-B2B7-F34D2464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myService</a:t>
            </a:r>
            <a:r>
              <a:rPr lang="fr-FR" dirty="0"/>
              <a:t> = </a:t>
            </a:r>
            <a:r>
              <a:rPr lang="fr-FR" dirty="0" err="1"/>
              <a:t>inject</a:t>
            </a:r>
            <a:r>
              <a:rPr lang="fr-FR" dirty="0"/>
              <a:t>(</a:t>
            </a:r>
            <a:r>
              <a:rPr lang="fr-FR" dirty="0" err="1"/>
              <a:t>MyService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FB2C1-09DF-D887-5A0D-38099EC5497C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E2A48-D95B-67E4-0739-97FA3A42E91F}"/>
              </a:ext>
            </a:extLst>
          </p:cNvPr>
          <p:cNvSpPr/>
          <p:nvPr/>
        </p:nvSpPr>
        <p:spPr>
          <a:xfrm>
            <a:off x="5561748" y="1512541"/>
            <a:ext cx="700940" cy="27815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90620-249C-FED2-2EBC-1503AA1A9B2C}"/>
              </a:ext>
            </a:extLst>
          </p:cNvPr>
          <p:cNvSpPr/>
          <p:nvPr/>
        </p:nvSpPr>
        <p:spPr>
          <a:xfrm>
            <a:off x="3819525" y="5803553"/>
            <a:ext cx="5700713" cy="27815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807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0CD689-467D-40BA-C916-9CCE2F4CC508}"/>
              </a:ext>
            </a:extLst>
          </p:cNvPr>
          <p:cNvSpPr/>
          <p:nvPr/>
        </p:nvSpPr>
        <p:spPr>
          <a:xfrm>
            <a:off x="8386762" y="63500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E0811-C657-9274-A6B5-4FC57F658595}"/>
              </a:ext>
            </a:extLst>
          </p:cNvPr>
          <p:cNvSpPr txBox="1"/>
          <p:nvPr/>
        </p:nvSpPr>
        <p:spPr>
          <a:xfrm>
            <a:off x="9544050" y="6126490"/>
            <a:ext cx="245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Next </a:t>
            </a:r>
            <a:r>
              <a:rPr lang="fr-FR" sz="3600" dirty="0" err="1"/>
              <a:t>steps</a:t>
            </a:r>
            <a:r>
              <a:rPr lang="fr-FR" sz="36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D12F-2CF0-1B27-D4A0-EFE443560162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AB288-95AC-FDB0-AD5B-067E90FBB278}"/>
              </a:ext>
            </a:extLst>
          </p:cNvPr>
          <p:cNvSpPr/>
          <p:nvPr/>
        </p:nvSpPr>
        <p:spPr>
          <a:xfrm>
            <a:off x="3684896" y="1619534"/>
            <a:ext cx="6567308" cy="43574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34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9F628-FFD1-7FA6-1D13-33D76856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73985"/>
            <a:ext cx="3804479" cy="4531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0EEC2-10C1-92D8-1C71-F68888FE34E1}"/>
              </a:ext>
            </a:extLst>
          </p:cNvPr>
          <p:cNvSpPr txBox="1"/>
          <p:nvPr/>
        </p:nvSpPr>
        <p:spPr>
          <a:xfrm>
            <a:off x="1452563" y="908349"/>
            <a:ext cx="320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Expected</a:t>
            </a:r>
            <a:r>
              <a:rPr lang="fr-FR" sz="2400" dirty="0"/>
              <a:t> html …   </a:t>
            </a:r>
          </a:p>
          <a:p>
            <a:r>
              <a:rPr lang="fr-FR" sz="2400" dirty="0"/>
              <a:t>but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copy&amp;paste</a:t>
            </a:r>
            <a:endParaRPr lang="fr-F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C33CA-0811-D353-7162-1F0C3336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88" y="2609787"/>
            <a:ext cx="579932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44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5193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908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6414</TotalTime>
  <Words>2004</Words>
  <Application>Microsoft Office PowerPoint</Application>
  <PresentationFormat>Widescreen</PresentationFormat>
  <Paragraphs>333</Paragraphs>
  <Slides>90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Symbol</vt:lpstr>
      <vt:lpstr>Wingdings</vt:lpstr>
      <vt:lpstr>Office Theme</vt:lpstr>
      <vt:lpstr>Angular Demos Core Dynamic Features  {{ expr }}, *ngFor, *ngIf @Component … @Input @Output (upgraded to Angular 17)</vt:lpstr>
      <vt:lpstr>Outline</vt:lpstr>
      <vt:lpstr>Outline</vt:lpstr>
      <vt:lpstr>Interpolating {{ expr }} in template Html</vt:lpstr>
      <vt:lpstr>Checking with Chrome debugger (F12)</vt:lpstr>
      <vt:lpstr>What if {{ fieldNotFound }} ?</vt:lpstr>
      <vt:lpstr>Demo {{ complexExpr }}</vt:lpstr>
      <vt:lpstr>Outline</vt:lpstr>
      <vt:lpstr>Demo *ngFor</vt:lpstr>
      <vt:lpstr>*ngFor: Applying MVC Design Pattern :  splitting Model (json / javascript) – View (Html)</vt:lpstr>
      <vt:lpstr>*ngFor</vt:lpstr>
      <vt:lpstr>@for(item of list; track item.id) { ... }</vt:lpstr>
      <vt:lpstr>imports: [ NgForOf ]</vt:lpstr>
      <vt:lpstr>Outline</vt:lpstr>
      <vt:lpstr>*ngIf</vt:lpstr>
      <vt:lpstr>@if( )  {  } @else { }</vt:lpstr>
      <vt:lpstr>@switch  @case @default</vt:lpstr>
      <vt:lpstr>Result *ngIf  =&gt; attribute removed, comment added</vt:lpstr>
      <vt:lpstr>*ngIf  when false =&gt; NO content</vt:lpstr>
      <vt:lpstr>*ngIf … ; else contentTemplate =&gt; ng-template</vt:lpstr>
      <vt:lpstr>How to avoid extra &lt;div&gt; on *ngIf  with multiple elements content ?</vt:lpstr>
      <vt:lpstr>Using &lt;ng-container *ngIf=..&gt;</vt:lpstr>
      <vt:lpstr>Demo *ngIf</vt:lpstr>
      <vt:lpstr>Remove &lt;!-- bindings ..comment..--&gt; ? « development» vs  « production » conf</vt:lpstr>
      <vt:lpstr>ng serve --help  ;  ng serve -c production</vt:lpstr>
      <vt:lpstr>angular.json « development» vs  « production » conf</vt:lpstr>
      <vt:lpstr>Outline</vt:lpstr>
      <vt:lpstr>@Component</vt:lpstr>
      <vt:lpstr>$ ng generate component</vt:lpstr>
      <vt:lpstr>Generated @Component code</vt:lpstr>
      <vt:lpstr>@Component…  add in @NgModule declarations: [… ]</vt:lpstr>
      <vt:lpstr>Generated standalone @Component code</vt:lpstr>
      <vt:lpstr>Short @Component declaration</vt:lpstr>
      <vt:lpstr>Short @Component declaration</vt:lpstr>
      <vt:lpstr>Using @Component  … similar to html « Custom Element »</vt:lpstr>
      <vt:lpstr>Using component,  but forgetting to add in module</vt:lpstr>
      <vt:lpstr>Edit, copy&amp;paste  … file module.ts becomes unmaintainable</vt:lpstr>
      <vt:lpstr>Split declarations with array (...spreading) const</vt:lpstr>
      <vt:lpstr>adding  &lt;app-my-comp /&gt;</vt:lpstr>
      <vt:lpstr>import { MyComp } from '..'; @Component({ imports=[MyComp],  .. </vt:lpstr>
      <vt:lpstr>Outline</vt:lpstr>
      <vt:lpstr>Using repeated (static) components … need dynamic binding</vt:lpstr>
      <vt:lpstr>Binding between components : pass values / capture changes</vt:lpstr>
      <vt:lpstr>Declare @Input() field  … then use [field]=«expr»</vt:lpstr>
      <vt:lpstr>passing parent value to child component: &lt;child [childField]=« parentValue »&gt;&lt;/child&gt;</vt:lpstr>
      <vt:lpstr>instead of "@Input() field: string" field = input()</vt:lpstr>
      <vt:lpstr>:InputSignal&lt;Type&gt; instead of :Type</vt:lpstr>
      <vt:lpstr>field = input(initialValue)</vt:lpstr>
      <vt:lpstr>field = input.required&lt;Type&gt;()</vt:lpstr>
      <vt:lpstr>Demo One-Way binding  [childField]=« expr »</vt:lpstr>
      <vt:lpstr>Outline</vt:lpstr>
      <vt:lpstr>Using button callback: (click)=« code…»</vt:lpstr>
      <vt:lpstr>(click) using implicit parameter « $event »</vt:lpstr>
      <vt:lpstr>Click Demo … log in Chrome F12 &gt; Console</vt:lpstr>
      <vt:lpstr>$event  detail </vt:lpstr>
      <vt:lpstr>Chrome Debug breakpoint</vt:lpstr>
      <vt:lpstr>Notice .. « ng serve –c production »  =&gt; NO source « .map » code ! Can not browse to put breakpoint (obfuscated code)</vt:lpstr>
      <vt:lpstr>(click) on button is built-in … you can define your own @Output()</vt:lpstr>
      <vt:lpstr>Subscribe to @Output :  (childFieldChange)=« parentCallback ($event)»</vt:lpstr>
      <vt:lpstr>field = output&lt;Type&gt;()</vt:lpstr>
      <vt:lpstr>Chrome Debugger &gt; « Call Stack » (parent ts)</vt:lpstr>
      <vt:lpstr>Debugger Call Stack .. Parent caller[1] (parent html)</vt:lpstr>
      <vt:lpstr>Debugger Call Stack .. Parent[2] caller (child ts)</vt:lpstr>
      <vt:lpstr>Debugger Call Stack … Parent[3] caller (child html)</vt:lpstr>
      <vt:lpstr>() = Change binding reverse way: child -&gt; parent</vt:lpstr>
      <vt:lpstr>(Reminder) [] = One-Way data binding</vt:lpstr>
      <vt:lpstr>Outline</vt:lpstr>
      <vt:lpstr>When event is value type (string .. From Subject&lt;string&gt;) Using callback as setter method</vt:lpstr>
      <vt:lpstr>[()]  =  2-Way Data Binding</vt:lpstr>
      <vt:lpstr>2-Way Data Binding  naming Convention constraint: « field »  &lt;-&gt;  « fieldChange »  event type constraint: $event is field value</vt:lpstr>
      <vt:lpstr>Mnemonic Tips: [()]   instead of  ([])  [()] is named = « Banana Box »   … = banana inside a box</vt:lpstr>
      <vt:lpstr>[(childField)]=« parentField »</vt:lpstr>
      <vt:lpstr>field = model&lt;Type&gt;()</vt:lpstr>
      <vt:lpstr>[(ngModel)]  … using FormsModule</vt:lpstr>
      <vt:lpstr>Demo 2-way data binding</vt:lpstr>
      <vt:lpstr>Demo 2-way data binding</vt:lpstr>
      <vt:lpstr>Outline</vt:lpstr>
      <vt:lpstr>Routes  </vt:lpstr>
      <vt:lpstr>RouterModule.forRoute(routes)</vt:lpstr>
      <vt:lpstr>providers: [  provideRouter(routes),  ]</vt:lpstr>
      <vt:lpstr>Demo Router</vt:lpstr>
      <vt:lpstr>Navigation : &lt;a routerLink=« /page »&gt;</vt:lpstr>
      <vt:lpstr>Main page =  NavBar menu  + &lt;router-outlet&gt; (+ footer)</vt:lpstr>
      <vt:lpstr>Get ActivatedRoute path &amp; param from URL</vt:lpstr>
      <vt:lpstr>Navigate to Route &amp; change param</vt:lpstr>
      <vt:lpstr>Storing data in @Service … to keep value while changing page</vt:lpstr>
      <vt:lpstr>@Injectable Service  in @Component constructor</vt:lpstr>
      <vt:lpstr>myService = inject(MyService)</vt:lpstr>
      <vt:lpstr>Outline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65</cp:revision>
  <dcterms:created xsi:type="dcterms:W3CDTF">2023-07-09T15:07:58Z</dcterms:created>
  <dcterms:modified xsi:type="dcterms:W3CDTF">2024-09-20T13:22:05Z</dcterms:modified>
</cp:coreProperties>
</file>